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28" r:id="rId8"/>
    <p:sldId id="262" r:id="rId9"/>
    <p:sldId id="263" r:id="rId10"/>
    <p:sldId id="264" r:id="rId11"/>
    <p:sldId id="265" r:id="rId12"/>
    <p:sldId id="364" r:id="rId13"/>
    <p:sldId id="363" r:id="rId14"/>
    <p:sldId id="266" r:id="rId15"/>
    <p:sldId id="326" r:id="rId16"/>
    <p:sldId id="330" r:id="rId17"/>
    <p:sldId id="267" r:id="rId18"/>
    <p:sldId id="325" r:id="rId19"/>
    <p:sldId id="268" r:id="rId20"/>
    <p:sldId id="327" r:id="rId21"/>
    <p:sldId id="389" r:id="rId22"/>
    <p:sldId id="390" r:id="rId23"/>
    <p:sldId id="388" r:id="rId24"/>
    <p:sldId id="391" r:id="rId25"/>
    <p:sldId id="269" r:id="rId26"/>
    <p:sldId id="270" r:id="rId27"/>
    <p:sldId id="271" r:id="rId28"/>
    <p:sldId id="272" r:id="rId29"/>
    <p:sldId id="273" r:id="rId30"/>
    <p:sldId id="329" r:id="rId31"/>
    <p:sldId id="274" r:id="rId32"/>
    <p:sldId id="275" r:id="rId33"/>
    <p:sldId id="276" r:id="rId34"/>
    <p:sldId id="351" r:id="rId35"/>
    <p:sldId id="277" r:id="rId36"/>
    <p:sldId id="352" r:id="rId37"/>
    <p:sldId id="353" r:id="rId38"/>
    <p:sldId id="365" r:id="rId39"/>
    <p:sldId id="354" r:id="rId40"/>
    <p:sldId id="355" r:id="rId41"/>
    <p:sldId id="356" r:id="rId42"/>
    <p:sldId id="278" r:id="rId43"/>
    <p:sldId id="380" r:id="rId44"/>
    <p:sldId id="279" r:id="rId45"/>
    <p:sldId id="381" r:id="rId46"/>
    <p:sldId id="280" r:id="rId47"/>
    <p:sldId id="382" r:id="rId48"/>
    <p:sldId id="281" r:id="rId49"/>
    <p:sldId id="357" r:id="rId50"/>
    <p:sldId id="282" r:id="rId51"/>
    <p:sldId id="383" r:id="rId52"/>
    <p:sldId id="283" r:id="rId53"/>
    <p:sldId id="359" r:id="rId54"/>
    <p:sldId id="384" r:id="rId55"/>
    <p:sldId id="284" r:id="rId56"/>
    <p:sldId id="385" r:id="rId57"/>
    <p:sldId id="285" r:id="rId58"/>
    <p:sldId id="360" r:id="rId59"/>
    <p:sldId id="361" r:id="rId60"/>
    <p:sldId id="386" r:id="rId61"/>
    <p:sldId id="286" r:id="rId62"/>
    <p:sldId id="362" r:id="rId63"/>
    <p:sldId id="287" r:id="rId64"/>
    <p:sldId id="288" r:id="rId65"/>
    <p:sldId id="289" r:id="rId66"/>
    <p:sldId id="290" r:id="rId67"/>
    <p:sldId id="291" r:id="rId68"/>
    <p:sldId id="292" r:id="rId69"/>
    <p:sldId id="293" r:id="rId70"/>
    <p:sldId id="331" r:id="rId71"/>
    <p:sldId id="294" r:id="rId72"/>
    <p:sldId id="333" r:id="rId73"/>
    <p:sldId id="334" r:id="rId74"/>
    <p:sldId id="332" r:id="rId75"/>
    <p:sldId id="295" r:id="rId76"/>
    <p:sldId id="296" r:id="rId77"/>
    <p:sldId id="339" r:id="rId78"/>
    <p:sldId id="340" r:id="rId79"/>
    <p:sldId id="341" r:id="rId80"/>
    <p:sldId id="297" r:id="rId81"/>
    <p:sldId id="342" r:id="rId82"/>
    <p:sldId id="343" r:id="rId83"/>
    <p:sldId id="387" r:id="rId84"/>
    <p:sldId id="299" r:id="rId85"/>
    <p:sldId id="335" r:id="rId86"/>
    <p:sldId id="300" r:id="rId87"/>
    <p:sldId id="338" r:id="rId88"/>
    <p:sldId id="367" r:id="rId89"/>
    <p:sldId id="301" r:id="rId90"/>
    <p:sldId id="368" r:id="rId91"/>
    <p:sldId id="302" r:id="rId92"/>
    <p:sldId id="303" r:id="rId93"/>
    <p:sldId id="304" r:id="rId94"/>
    <p:sldId id="397" r:id="rId95"/>
    <p:sldId id="305" r:id="rId96"/>
    <p:sldId id="369" r:id="rId97"/>
    <p:sldId id="306" r:id="rId98"/>
    <p:sldId id="378" r:id="rId99"/>
    <p:sldId id="379" r:id="rId100"/>
    <p:sldId id="373" r:id="rId101"/>
    <p:sldId id="374" r:id="rId102"/>
    <p:sldId id="375" r:id="rId103"/>
    <p:sldId id="376" r:id="rId104"/>
    <p:sldId id="307" r:id="rId105"/>
    <p:sldId id="344" r:id="rId106"/>
    <p:sldId id="345" r:id="rId107"/>
    <p:sldId id="308" r:id="rId108"/>
    <p:sldId id="309" r:id="rId109"/>
    <p:sldId id="310" r:id="rId110"/>
    <p:sldId id="346" r:id="rId111"/>
    <p:sldId id="347" r:id="rId112"/>
    <p:sldId id="348" r:id="rId113"/>
    <p:sldId id="349" r:id="rId114"/>
    <p:sldId id="311" r:id="rId115"/>
    <p:sldId id="312" r:id="rId116"/>
    <p:sldId id="313" r:id="rId117"/>
    <p:sldId id="400" r:id="rId118"/>
    <p:sldId id="401" r:id="rId119"/>
    <p:sldId id="314" r:id="rId120"/>
    <p:sldId id="402" r:id="rId121"/>
    <p:sldId id="337" r:id="rId122"/>
    <p:sldId id="315" r:id="rId123"/>
    <p:sldId id="316" r:id="rId124"/>
    <p:sldId id="399" r:id="rId125"/>
    <p:sldId id="398" r:id="rId126"/>
    <p:sldId id="350" r:id="rId127"/>
    <p:sldId id="317" r:id="rId128"/>
    <p:sldId id="318" r:id="rId129"/>
    <p:sldId id="392" r:id="rId130"/>
    <p:sldId id="393" r:id="rId131"/>
    <p:sldId id="377" r:id="rId132"/>
    <p:sldId id="319" r:id="rId133"/>
    <p:sldId id="395" r:id="rId134"/>
    <p:sldId id="394" r:id="rId135"/>
    <p:sldId id="370" r:id="rId136"/>
    <p:sldId id="371" r:id="rId137"/>
    <p:sldId id="372" r:id="rId138"/>
    <p:sldId id="320" r:id="rId139"/>
    <p:sldId id="396" r:id="rId140"/>
    <p:sldId id="321" r:id="rId141"/>
    <p:sldId id="323" r:id="rId142"/>
    <p:sldId id="403" r:id="rId143"/>
    <p:sldId id="404" r:id="rId144"/>
    <p:sldId id="405" r:id="rId145"/>
    <p:sldId id="406" r:id="rId146"/>
    <p:sldId id="407" r:id="rId147"/>
    <p:sldId id="322" r:id="rId148"/>
    <p:sldId id="336" r:id="rId149"/>
    <p:sldId id="408" r:id="rId150"/>
    <p:sldId id="409" r:id="rId151"/>
    <p:sldId id="410" r:id="rId152"/>
    <p:sldId id="324" r:id="rId1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65"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1FC715-8D4D-4CF6-B8C3-C20EEB47864E}"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FC715-8D4D-4CF6-B8C3-C20EEB47864E}"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FC715-8D4D-4CF6-B8C3-C20EEB47864E}"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FC715-8D4D-4CF6-B8C3-C20EEB47864E}"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FC715-8D4D-4CF6-B8C3-C20EEB47864E}"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1FC715-8D4D-4CF6-B8C3-C20EEB47864E}"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1FC715-8D4D-4CF6-B8C3-C20EEB47864E}" type="datetimeFigureOut">
              <a:rPr lang="en-US" smtClean="0"/>
              <a:pPr/>
              <a:t>7/9/2013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FC715-8D4D-4CF6-B8C3-C20EEB47864E}" type="datetimeFigureOut">
              <a:rPr lang="en-US" smtClean="0"/>
              <a:pPr/>
              <a:t>7/9/2013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FC715-8D4D-4CF6-B8C3-C20EEB47864E}" type="datetimeFigureOut">
              <a:rPr lang="en-US" smtClean="0"/>
              <a:pPr/>
              <a:t>7/9/2013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FC715-8D4D-4CF6-B8C3-C20EEB47864E}"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FC715-8D4D-4CF6-B8C3-C20EEB47864E}"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C3A1-072F-48EC-93C6-5686EF55E2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FC715-8D4D-4CF6-B8C3-C20EEB47864E}" type="datetimeFigureOut">
              <a:rPr lang="en-US" smtClean="0"/>
              <a:pPr/>
              <a:t>7/9/2013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1C3A1-072F-48EC-93C6-5686EF55E2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www.youtube.com/watch?v=hjDPCoj4ElA&amp;feature=related"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www.sciencedaily.com/releases/2012/06/120621130643.htm"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r>
              <a:rPr lang="en-US" sz="4000" dirty="0" smtClean="0">
                <a:solidFill>
                  <a:srgbClr val="7030A0"/>
                </a:solidFill>
              </a:rPr>
              <a:t>THE IMMUNE SYSTEM</a:t>
            </a:r>
            <a:endParaRPr lang="en-US" sz="40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Toxins (poisons) are also used by many bacteria to damage the host and cause disease:</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A) </a:t>
            </a:r>
            <a:r>
              <a:rPr lang="en-US" sz="2400" dirty="0" smtClean="0">
                <a:solidFill>
                  <a:srgbClr val="002060"/>
                </a:solidFill>
              </a:rPr>
              <a:t>EXOTOXINS</a:t>
            </a:r>
            <a:r>
              <a:rPr lang="en-US" sz="2400" dirty="0" smtClean="0"/>
              <a:t> are proteins secreted by microbes into their 	surroundings that can be produced by Gram positive or 	Gram negative cells and can travel throughout the body 	to affect target organs.</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Allergens which can lead to a type 1 hypersensitivity(IgE).</a:t>
            </a:r>
            <a:endParaRPr lang="en-US" sz="2000" dirty="0"/>
          </a:p>
        </p:txBody>
      </p:sp>
      <p:pic>
        <p:nvPicPr>
          <p:cNvPr id="5" name="Content Placeholder 4" descr="allergens2.jpg"/>
          <p:cNvPicPr>
            <a:picLocks noGrp="1" noChangeAspect="1"/>
          </p:cNvPicPr>
          <p:nvPr>
            <p:ph idx="1"/>
          </p:nvPr>
        </p:nvPicPr>
        <p:blipFill>
          <a:blip r:embed="rId2" cstate="print"/>
          <a:stretch>
            <a:fillRect/>
          </a:stretch>
        </p:blipFill>
        <p:spPr>
          <a:xfrm>
            <a:off x="1447800" y="1371600"/>
            <a:ext cx="6172200" cy="495300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2800" dirty="0" smtClean="0"/>
              <a:t>Common type 1 hypersensitivity (IgE) signs and symptoms begin with watery eyes, runny nose and an itchy throat.</a:t>
            </a:r>
            <a:endParaRPr lang="en-US" sz="28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Type 1 hypersensitivities (IgE) can lead to anaphylactic shock and death.</a:t>
            </a:r>
            <a:endParaRPr lang="en-US" sz="2000" dirty="0"/>
          </a:p>
        </p:txBody>
      </p:sp>
      <p:pic>
        <p:nvPicPr>
          <p:cNvPr id="4" name="Content Placeholder 3" descr="allergens3.jpg"/>
          <p:cNvPicPr>
            <a:picLocks noGrp="1" noChangeAspect="1"/>
          </p:cNvPicPr>
          <p:nvPr>
            <p:ph idx="1"/>
          </p:nvPr>
        </p:nvPicPr>
        <p:blipFill>
          <a:blip r:embed="rId2" cstate="print"/>
          <a:stretch>
            <a:fillRect/>
          </a:stretch>
        </p:blipFill>
        <p:spPr>
          <a:xfrm>
            <a:off x="685800" y="1219200"/>
            <a:ext cx="7810500" cy="52578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smtClean="0"/>
              <a:t>Many patients with severe type 1 (IgE) hypersensitivity reactions must carry an Epipen (epinephrine) on them to prevent anaphylaxis and shock when encountering their dangerous allergen.</a:t>
            </a:r>
            <a:endParaRPr lang="en-US" sz="2000" dirty="0"/>
          </a:p>
        </p:txBody>
      </p:sp>
      <p:sp>
        <p:nvSpPr>
          <p:cNvPr id="6" name="Text Placeholder 5"/>
          <p:cNvSpPr>
            <a:spLocks noGrp="1"/>
          </p:cNvSpPr>
          <p:nvPr>
            <p:ph type="body" idx="1"/>
          </p:nvPr>
        </p:nvSpPr>
        <p:spPr>
          <a:xfrm>
            <a:off x="457200" y="1535113"/>
            <a:ext cx="457200" cy="65087"/>
          </a:xfrm>
        </p:spPr>
        <p:txBody>
          <a:bodyPr>
            <a:normAutofit fontScale="25000" lnSpcReduction="20000"/>
          </a:bodyPr>
          <a:lstStyle/>
          <a:p>
            <a:endParaRPr lang="en-US" dirty="0"/>
          </a:p>
        </p:txBody>
      </p:sp>
      <p:pic>
        <p:nvPicPr>
          <p:cNvPr id="4" name="Content Placeholder 3" descr="zoonoses.jpg"/>
          <p:cNvPicPr>
            <a:picLocks noGrp="1" noChangeAspect="1"/>
          </p:cNvPicPr>
          <p:nvPr>
            <p:ph sz="half" idx="2"/>
          </p:nvPr>
        </p:nvPicPr>
        <p:blipFill>
          <a:blip r:embed="rId2" cstate="print"/>
          <a:stretch>
            <a:fillRect/>
          </a:stretch>
        </p:blipFill>
        <p:spPr>
          <a:xfrm>
            <a:off x="457200" y="1752600"/>
            <a:ext cx="2667000" cy="4191000"/>
          </a:xfrm>
        </p:spPr>
      </p:pic>
      <p:sp>
        <p:nvSpPr>
          <p:cNvPr id="7" name="Text Placeholder 6"/>
          <p:cNvSpPr>
            <a:spLocks noGrp="1"/>
          </p:cNvSpPr>
          <p:nvPr>
            <p:ph type="body" sz="quarter" idx="3"/>
          </p:nvPr>
        </p:nvSpPr>
        <p:spPr>
          <a:xfrm rot="233596" flipV="1">
            <a:off x="8229600" y="1600199"/>
            <a:ext cx="457200" cy="45719"/>
          </a:xfrm>
        </p:spPr>
        <p:txBody>
          <a:bodyPr>
            <a:normAutofit fontScale="25000" lnSpcReduction="20000"/>
          </a:bodyPr>
          <a:lstStyle/>
          <a:p>
            <a:endParaRPr lang="en-US" dirty="0"/>
          </a:p>
        </p:txBody>
      </p:sp>
      <p:pic>
        <p:nvPicPr>
          <p:cNvPr id="9" name="Content Placeholder 8" descr="epipen.gif"/>
          <p:cNvPicPr>
            <a:picLocks noGrp="1" noChangeAspect="1"/>
          </p:cNvPicPr>
          <p:nvPr>
            <p:ph sz="quarter" idx="4"/>
          </p:nvPr>
        </p:nvPicPr>
        <p:blipFill>
          <a:blip r:embed="rId3" cstate="print"/>
          <a:stretch>
            <a:fillRect/>
          </a:stretch>
        </p:blipFill>
        <p:spPr>
          <a:xfrm>
            <a:off x="3352800" y="2743200"/>
            <a:ext cx="5562600" cy="1600200"/>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descr="antibody.gif"/>
          <p:cNvPicPr>
            <a:picLocks noGrp="1" noChangeAspect="1"/>
          </p:cNvPicPr>
          <p:nvPr>
            <p:ph idx="1"/>
          </p:nvPr>
        </p:nvPicPr>
        <p:blipFill>
          <a:blip r:embed="rId2" cstate="print"/>
          <a:stretch>
            <a:fillRect/>
          </a:stretch>
        </p:blipFill>
        <p:spPr>
          <a:xfrm>
            <a:off x="3124200" y="985520"/>
            <a:ext cx="4953000" cy="4886960"/>
          </a:xfrm>
        </p:spPr>
      </p:pic>
      <p:sp>
        <p:nvSpPr>
          <p:cNvPr id="5" name="Text Placeholder 4"/>
          <p:cNvSpPr>
            <a:spLocks noGrp="1"/>
          </p:cNvSpPr>
          <p:nvPr>
            <p:ph type="body" sz="half" idx="2"/>
          </p:nvPr>
        </p:nvSpPr>
        <p:spPr>
          <a:xfrm>
            <a:off x="457200" y="381000"/>
            <a:ext cx="3008313" cy="5745163"/>
          </a:xfrm>
        </p:spPr>
        <p:txBody>
          <a:bodyPr>
            <a:normAutofit/>
          </a:bodyPr>
          <a:lstStyle/>
          <a:p>
            <a:r>
              <a:rPr lang="en-US" sz="2400" dirty="0" smtClean="0"/>
              <a:t>A typical antibody structure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400" dirty="0" smtClean="0"/>
              <a:t>Antibodies are specific for only one antigen.  The different order of amino acids in each antigen binding site (ABS) of different antibodies gives each ABS the ability to recognize the shape of only one antigen.</a:t>
            </a:r>
            <a:endParaRPr lang="en-US" sz="2400" dirty="0"/>
          </a:p>
        </p:txBody>
      </p:sp>
      <p:pic>
        <p:nvPicPr>
          <p:cNvPr id="7" name="Content Placeholder 6" descr="antibody binding site.png"/>
          <p:cNvPicPr>
            <a:picLocks noGrp="1" noChangeAspect="1"/>
          </p:cNvPicPr>
          <p:nvPr>
            <p:ph idx="1"/>
          </p:nvPr>
        </p:nvPicPr>
        <p:blipFill>
          <a:blip r:embed="rId2" cstate="print"/>
          <a:stretch>
            <a:fillRect/>
          </a:stretch>
        </p:blipFill>
        <p:spPr>
          <a:xfrm>
            <a:off x="2209800" y="1600200"/>
            <a:ext cx="4648200" cy="4648199"/>
          </a:xfr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Antigenic cells have chemical markers, known as epitopes, which are what specifically combine with antibodies; the antibody doesn’t recognize the entire pathogen as foreign, it recognizes these chemical markers which fit into the antigen binding site of the antibody.</a:t>
            </a:r>
            <a:endParaRPr lang="en-US" sz="2000" dirty="0"/>
          </a:p>
        </p:txBody>
      </p:sp>
      <p:pic>
        <p:nvPicPr>
          <p:cNvPr id="4" name="Content Placeholder 3" descr="Antibody_Chain.gif"/>
          <p:cNvPicPr>
            <a:picLocks noGrp="1" noChangeAspect="1"/>
          </p:cNvPicPr>
          <p:nvPr>
            <p:ph idx="1"/>
          </p:nvPr>
        </p:nvPicPr>
        <p:blipFill>
          <a:blip r:embed="rId2" cstate="print"/>
          <a:stretch>
            <a:fillRect/>
          </a:stretch>
        </p:blipFill>
        <p:spPr>
          <a:xfrm>
            <a:off x="1905000" y="1752600"/>
            <a:ext cx="5334000" cy="4419599"/>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a:off x="991254" y="-45720"/>
            <a:ext cx="2057466" cy="45719"/>
          </a:xfrm>
        </p:spPr>
        <p:txBody>
          <a:bodyPr>
            <a:normAutofit fontScale="90000"/>
          </a:bodyPr>
          <a:lstStyle/>
          <a:p>
            <a:endParaRPr lang="en-US" dirty="0"/>
          </a:p>
        </p:txBody>
      </p:sp>
      <p:pic>
        <p:nvPicPr>
          <p:cNvPr id="5" name="Content Placeholder 4" descr="immune_system organs.png"/>
          <p:cNvPicPr>
            <a:picLocks noGrp="1" noChangeAspect="1"/>
          </p:cNvPicPr>
          <p:nvPr>
            <p:ph idx="1"/>
          </p:nvPr>
        </p:nvPicPr>
        <p:blipFill>
          <a:blip r:embed="rId2" cstate="print"/>
          <a:stretch>
            <a:fillRect/>
          </a:stretch>
        </p:blipFill>
        <p:spPr>
          <a:xfrm>
            <a:off x="3886200" y="457200"/>
            <a:ext cx="4419599" cy="5715000"/>
          </a:xfrm>
        </p:spPr>
      </p:pic>
      <p:sp>
        <p:nvSpPr>
          <p:cNvPr id="4" name="Text Placeholder 3"/>
          <p:cNvSpPr>
            <a:spLocks noGrp="1"/>
          </p:cNvSpPr>
          <p:nvPr>
            <p:ph type="body" sz="half" idx="2"/>
          </p:nvPr>
        </p:nvSpPr>
        <p:spPr>
          <a:xfrm>
            <a:off x="457200" y="685800"/>
            <a:ext cx="3008313" cy="5440363"/>
          </a:xfrm>
        </p:spPr>
        <p:txBody>
          <a:bodyPr>
            <a:normAutofit/>
          </a:bodyPr>
          <a:lstStyle/>
          <a:p>
            <a:endParaRPr lang="en-US" sz="2000" dirty="0" smtClean="0"/>
          </a:p>
          <a:p>
            <a:endParaRPr lang="en-US" sz="2000" dirty="0" smtClean="0"/>
          </a:p>
          <a:p>
            <a:r>
              <a:rPr lang="en-US" sz="2000" dirty="0" smtClean="0"/>
              <a:t>THERE ARE 2 TYPES OF B LYMPHOCYTES, plasma cells and memory cells, both of which reside in your lymph nodes, spleen and other lymphoid tissues of your body.</a:t>
            </a:r>
            <a:endParaRPr lang="en-US" sz="20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97562"/>
          </a:xfrm>
        </p:spPr>
        <p:txBody>
          <a:bodyPr>
            <a:normAutofit/>
          </a:bodyPr>
          <a:lstStyle/>
          <a:p>
            <a:pPr algn="l"/>
            <a:r>
              <a:rPr lang="en-US" sz="2400" dirty="0" smtClean="0">
                <a:solidFill>
                  <a:srgbClr val="FF0000"/>
                </a:solidFill>
              </a:rPr>
              <a:t>Memory B cells</a:t>
            </a:r>
            <a:r>
              <a:rPr lang="en-US" sz="2400" dirty="0" smtClean="0"/>
              <a:t>: are long lived and transform to produce more 			plasma cells upon each re-exposure to the 			specific antigen that they target.</a:t>
            </a:r>
            <a:br>
              <a:rPr lang="en-US" sz="2400" dirty="0" smtClean="0"/>
            </a:br>
            <a:r>
              <a:rPr lang="en-US" sz="2400" dirty="0" smtClean="0"/>
              <a:t/>
            </a:r>
            <a:br>
              <a:rPr lang="en-US" sz="2400" dirty="0" smtClean="0"/>
            </a:br>
            <a:r>
              <a:rPr lang="en-US" sz="2400" dirty="0" smtClean="0">
                <a:solidFill>
                  <a:srgbClr val="FF0000"/>
                </a:solidFill>
              </a:rPr>
              <a:t>Plasma B cells</a:t>
            </a:r>
            <a:r>
              <a:rPr lang="en-US" sz="2400" dirty="0" smtClean="0"/>
              <a:t>: are short lived and secrete antibodies from their 			surface.</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ANTIBODIES work to eliminate antigens in several ways:</a:t>
            </a:r>
            <a:br>
              <a:rPr lang="en-US" sz="2400" dirty="0" smtClean="0"/>
            </a:br>
            <a:r>
              <a:rPr lang="en-US" sz="2400" dirty="0" smtClean="0"/>
              <a:t/>
            </a:r>
            <a:br>
              <a:rPr lang="en-US" sz="2400" dirty="0" smtClean="0"/>
            </a:br>
            <a:r>
              <a:rPr lang="en-US" sz="2400" dirty="0" smtClean="0"/>
              <a:t>	</a:t>
            </a:r>
            <a:r>
              <a:rPr lang="en-US" sz="2000" dirty="0" smtClean="0"/>
              <a:t>A) </a:t>
            </a:r>
            <a:r>
              <a:rPr lang="en-US" sz="2000" dirty="0" smtClean="0">
                <a:solidFill>
                  <a:srgbClr val="002060"/>
                </a:solidFill>
              </a:rPr>
              <a:t>AGGLUTINATION</a:t>
            </a:r>
            <a:r>
              <a:rPr lang="en-US" sz="2000" dirty="0" smtClean="0"/>
              <a:t> (clumping of antigens)</a:t>
            </a:r>
            <a:br>
              <a:rPr lang="en-US" sz="2000" dirty="0" smtClean="0"/>
            </a:br>
            <a:r>
              <a:rPr lang="en-US" sz="2000" dirty="0" smtClean="0"/>
              <a:t/>
            </a:r>
            <a:br>
              <a:rPr lang="en-US" sz="2000" dirty="0" smtClean="0"/>
            </a:br>
            <a:r>
              <a:rPr lang="en-US" sz="2000" dirty="0" smtClean="0"/>
              <a:t>	B) </a:t>
            </a:r>
            <a:r>
              <a:rPr lang="en-US" sz="2000" dirty="0" smtClean="0">
                <a:solidFill>
                  <a:srgbClr val="7030A0"/>
                </a:solidFill>
              </a:rPr>
              <a:t>OPSONIZATION</a:t>
            </a:r>
            <a:r>
              <a:rPr lang="en-US" sz="2000" dirty="0" smtClean="0"/>
              <a:t> (coating antigens to make them more delicious to 				macrophages </a:t>
            </a:r>
            <a:r>
              <a:rPr lang="en-US" sz="2000" dirty="0" smtClean="0">
                <a:sym typeface="Wingdings" pitchFamily="2" charset="2"/>
              </a:rPr>
              <a:t>)</a:t>
            </a:r>
            <a:br>
              <a:rPr lang="en-US" sz="2000" dirty="0" smtClean="0">
                <a:sym typeface="Wingdings" pitchFamily="2" charset="2"/>
              </a:rPr>
            </a:br>
            <a:r>
              <a:rPr lang="en-US" sz="2000" dirty="0" smtClean="0">
                <a:sym typeface="Wingdings" pitchFamily="2" charset="2"/>
              </a:rPr>
              <a:t>	</a:t>
            </a:r>
            <a:br>
              <a:rPr lang="en-US" sz="2000" dirty="0" smtClean="0">
                <a:sym typeface="Wingdings" pitchFamily="2" charset="2"/>
              </a:rPr>
            </a:br>
            <a:r>
              <a:rPr lang="en-US" sz="2000" dirty="0" smtClean="0">
                <a:sym typeface="Wingdings" pitchFamily="2" charset="2"/>
              </a:rPr>
              <a:t>	C) </a:t>
            </a:r>
            <a:r>
              <a:rPr lang="en-US" sz="2000" dirty="0" smtClean="0">
                <a:solidFill>
                  <a:srgbClr val="002060"/>
                </a:solidFill>
                <a:sym typeface="Wingdings" pitchFamily="2" charset="2"/>
              </a:rPr>
              <a:t>NEUTRALIZATION</a:t>
            </a:r>
            <a:r>
              <a:rPr lang="en-US" sz="2000" dirty="0" smtClean="0">
                <a:sym typeface="Wingdings" pitchFamily="2" charset="2"/>
              </a:rPr>
              <a:t> (coating antigens to block their attachment 				sites)</a:t>
            </a:r>
            <a:br>
              <a:rPr lang="en-US" sz="2000" dirty="0" smtClean="0">
                <a:sym typeface="Wingdings" pitchFamily="2" charset="2"/>
              </a:rPr>
            </a:br>
            <a:r>
              <a:rPr lang="en-US" sz="2000" dirty="0" smtClean="0">
                <a:sym typeface="Wingdings" pitchFamily="2" charset="2"/>
              </a:rPr>
              <a:t/>
            </a:r>
            <a:br>
              <a:rPr lang="en-US" sz="2000" dirty="0" smtClean="0">
                <a:sym typeface="Wingdings" pitchFamily="2" charset="2"/>
              </a:rPr>
            </a:br>
            <a:r>
              <a:rPr lang="en-US" sz="2000" dirty="0" smtClean="0">
                <a:sym typeface="Wingdings" pitchFamily="2" charset="2"/>
              </a:rPr>
              <a:t>	D) </a:t>
            </a:r>
            <a:r>
              <a:rPr lang="en-US" sz="2000" dirty="0" smtClean="0">
                <a:solidFill>
                  <a:srgbClr val="7030A0"/>
                </a:solidFill>
                <a:sym typeface="Wingdings" pitchFamily="2" charset="2"/>
              </a:rPr>
              <a:t>COMPLEMENT FIXATION </a:t>
            </a:r>
            <a:r>
              <a:rPr lang="en-US" sz="2000" dirty="0" smtClean="0">
                <a:sym typeface="Wingdings" pitchFamily="2" charset="2"/>
              </a:rPr>
              <a:t>(antibodies attach to bacteria and form 					holes in their cell walls resulting 					in bacterial cell lysis)</a:t>
            </a:r>
            <a:br>
              <a:rPr lang="en-US" sz="2000" dirty="0" smtClean="0">
                <a:sym typeface="Wingdings" pitchFamily="2" charset="2"/>
              </a:rPr>
            </a:b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400" dirty="0" smtClean="0"/>
              <a:t>Neurotoxins are produced by:</a:t>
            </a:r>
            <a:br>
              <a:rPr lang="en-US" sz="2400" dirty="0" smtClean="0"/>
            </a:br>
            <a:r>
              <a:rPr lang="en-US" sz="2400" dirty="0" smtClean="0"/>
              <a:t>	</a:t>
            </a:r>
            <a:r>
              <a:rPr lang="en-US" sz="2400" i="1" dirty="0" smtClean="0"/>
              <a:t>Clostridium botulinum</a:t>
            </a:r>
            <a:br>
              <a:rPr lang="en-US" sz="2400" i="1" dirty="0" smtClean="0"/>
            </a:br>
            <a:r>
              <a:rPr lang="en-US" sz="2400" i="1" dirty="0" smtClean="0"/>
              <a:t>	Clostridium tetani</a:t>
            </a:r>
            <a:r>
              <a:rPr lang="en-US" sz="2400" dirty="0" smtClean="0"/>
              <a:t/>
            </a:r>
            <a:br>
              <a:rPr lang="en-US" sz="2400" dirty="0" smtClean="0"/>
            </a:br>
            <a:r>
              <a:rPr lang="en-US" sz="2400" dirty="0" smtClean="0"/>
              <a:t/>
            </a:r>
            <a:br>
              <a:rPr lang="en-US" sz="2400" dirty="0" smtClean="0"/>
            </a:br>
            <a:r>
              <a:rPr lang="en-US" sz="2400" dirty="0" smtClean="0"/>
              <a:t>Enterotoxins are produced by:</a:t>
            </a:r>
            <a:br>
              <a:rPr lang="en-US" sz="2400" dirty="0" smtClean="0"/>
            </a:br>
            <a:r>
              <a:rPr lang="en-US" sz="2400" dirty="0" smtClean="0"/>
              <a:t>	</a:t>
            </a:r>
            <a:r>
              <a:rPr lang="en-US" sz="2400" i="1" dirty="0" smtClean="0"/>
              <a:t>Vibrio cholera</a:t>
            </a:r>
            <a:br>
              <a:rPr lang="en-US" sz="2400" i="1" dirty="0" smtClean="0"/>
            </a:br>
            <a:r>
              <a:rPr lang="en-US" sz="2400" i="1" dirty="0" smtClean="0"/>
              <a:t>	Staphylococcus aureus</a:t>
            </a:r>
            <a:br>
              <a:rPr lang="en-US" sz="2400" i="1" dirty="0" smtClean="0"/>
            </a:br>
            <a:r>
              <a:rPr lang="en-US" sz="2400" i="1" dirty="0" smtClean="0"/>
              <a:t>	E. coli </a:t>
            </a:r>
            <a:r>
              <a:rPr lang="en-US" sz="2400" dirty="0" smtClean="0"/>
              <a:t>(enteropathogenic)</a:t>
            </a:r>
            <a:br>
              <a:rPr lang="en-US" sz="2400" dirty="0" smtClean="0"/>
            </a:br>
            <a:r>
              <a:rPr lang="en-US" sz="2400" dirty="0" smtClean="0"/>
              <a:t>	</a:t>
            </a:r>
            <a:r>
              <a:rPr lang="en-US" sz="2400" i="1" dirty="0" smtClean="0"/>
              <a:t>Salmonella</a:t>
            </a:r>
            <a:r>
              <a:rPr lang="en-US" sz="2400" dirty="0" smtClean="0"/>
              <a:t/>
            </a:r>
            <a:br>
              <a:rPr lang="en-US" sz="2400" dirty="0" smtClean="0"/>
            </a:br>
            <a:r>
              <a:rPr lang="en-US" sz="2400" dirty="0" smtClean="0"/>
              <a:t/>
            </a:r>
            <a:br>
              <a:rPr lang="en-US" sz="2400" dirty="0" smtClean="0"/>
            </a:br>
            <a:r>
              <a:rPr lang="en-US" sz="2400" dirty="0" smtClean="0"/>
              <a:t>Respiratory toxins are produced by:</a:t>
            </a:r>
            <a:br>
              <a:rPr lang="en-US" sz="2400" dirty="0" smtClean="0"/>
            </a:br>
            <a:r>
              <a:rPr lang="en-US" sz="2400" dirty="0" smtClean="0"/>
              <a:t>	</a:t>
            </a:r>
            <a:r>
              <a:rPr lang="en-US" sz="2400" i="1" dirty="0" err="1" smtClean="0"/>
              <a:t>Bordetella</a:t>
            </a:r>
            <a:r>
              <a:rPr lang="en-US" sz="2400" i="1" dirty="0" smtClean="0"/>
              <a:t> pertussis</a:t>
            </a:r>
            <a:br>
              <a:rPr lang="en-US" sz="2400" i="1" dirty="0" smtClean="0"/>
            </a:br>
            <a:endParaRPr lang="en-US" sz="2400" i="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706562"/>
          </a:xfrm>
        </p:spPr>
        <p:txBody>
          <a:bodyPr>
            <a:normAutofit fontScale="90000"/>
          </a:bodyPr>
          <a:lstStyle/>
          <a:p>
            <a:r>
              <a:rPr lang="en-US" sz="2400" dirty="0" smtClean="0"/>
              <a:t>Antibodies do not phagocytize antigens, since antibodies are only proteins, they are not cells.  One method that antibodies use to attack antigens is to clump (agglutinate) the antigens together which makes it easier for macrophages to phagocytize the antigens.</a:t>
            </a:r>
            <a:endParaRPr lang="en-US" sz="2400" dirty="0"/>
          </a:p>
        </p:txBody>
      </p:sp>
      <p:pic>
        <p:nvPicPr>
          <p:cNvPr id="10" name="Content Placeholder 9" descr="antigenAB agglutination.gif"/>
          <p:cNvPicPr>
            <a:picLocks noGrp="1" noChangeAspect="1"/>
          </p:cNvPicPr>
          <p:nvPr>
            <p:ph idx="1"/>
          </p:nvPr>
        </p:nvPicPr>
        <p:blipFill>
          <a:blip r:embed="rId2" cstate="print"/>
          <a:stretch>
            <a:fillRect/>
          </a:stretch>
        </p:blipFill>
        <p:spPr>
          <a:xfrm>
            <a:off x="2409825" y="2420144"/>
            <a:ext cx="4324350" cy="2886075"/>
          </a:xfr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sz="2000" dirty="0" smtClean="0"/>
              <a:t>Another method antibodies use to destroy antigens is by opsonization where antigens covered by antibodies are highly desirable to macrophages.  Antigens covered by antibodies are more likely to be phagocytized than antigens without antibodies covering them.</a:t>
            </a:r>
            <a:endParaRPr lang="en-US" sz="2000" dirty="0"/>
          </a:p>
        </p:txBody>
      </p:sp>
      <p:pic>
        <p:nvPicPr>
          <p:cNvPr id="4" name="Content Placeholder 3" descr="opsonization2.jpg"/>
          <p:cNvPicPr>
            <a:picLocks noGrp="1" noChangeAspect="1"/>
          </p:cNvPicPr>
          <p:nvPr>
            <p:ph idx="1"/>
          </p:nvPr>
        </p:nvPicPr>
        <p:blipFill>
          <a:blip r:embed="rId2" cstate="print"/>
          <a:stretch>
            <a:fillRect/>
          </a:stretch>
        </p:blipFill>
        <p:spPr>
          <a:xfrm>
            <a:off x="1752600" y="2209800"/>
            <a:ext cx="5867400" cy="4114800"/>
          </a:xfr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Antibodies can also neutralize viruses and toxins so that they can no longer attach to the cell structures the are require to attach to.  Once covered by antibodies, the antigenic particles are then opsonized.</a:t>
            </a:r>
            <a:endParaRPr lang="en-US" sz="2400" dirty="0"/>
          </a:p>
        </p:txBody>
      </p:sp>
      <p:pic>
        <p:nvPicPr>
          <p:cNvPr id="4" name="Content Placeholder 3" descr="exotoxins.gif"/>
          <p:cNvPicPr>
            <a:picLocks noGrp="1" noChangeAspect="1"/>
          </p:cNvPicPr>
          <p:nvPr>
            <p:ph idx="1"/>
          </p:nvPr>
        </p:nvPicPr>
        <p:blipFill>
          <a:blip r:embed="rId2" cstate="print"/>
          <a:stretch>
            <a:fillRect/>
          </a:stretch>
        </p:blipFill>
        <p:spPr>
          <a:xfrm>
            <a:off x="914400" y="1447800"/>
            <a:ext cx="7010400" cy="5181600"/>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Bacteria, when attacked by antibodies, can attract cellular proteins called compliment proteins.  These proteins attach to the antigenic cells and create a doughnut hole in the cell membrane which results in cell lysis.</a:t>
            </a:r>
            <a:endParaRPr lang="en-US" sz="2000" dirty="0"/>
          </a:p>
        </p:txBody>
      </p:sp>
      <p:pic>
        <p:nvPicPr>
          <p:cNvPr id="4" name="Content Placeholder 3" descr="complement.gif"/>
          <p:cNvPicPr>
            <a:picLocks noGrp="1" noChangeAspect="1"/>
          </p:cNvPicPr>
          <p:nvPr>
            <p:ph idx="1"/>
          </p:nvPr>
        </p:nvPicPr>
        <p:blipFill>
          <a:blip r:embed="rId2" cstate="print"/>
          <a:stretch>
            <a:fillRect/>
          </a:stretch>
        </p:blipFill>
        <p:spPr>
          <a:xfrm>
            <a:off x="2357437" y="1743869"/>
            <a:ext cx="4429125" cy="4238625"/>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THERE ARE GENERALLY 2 WAYS YOU CAN OBTAIN ANTIBODIES</a:t>
            </a:r>
            <a:br>
              <a:rPr lang="en-US" sz="2400" dirty="0" smtClean="0"/>
            </a:br>
            <a:r>
              <a:rPr lang="en-US" sz="2400" dirty="0" smtClean="0"/>
              <a:t/>
            </a:r>
            <a:br>
              <a:rPr lang="en-US" sz="2400" dirty="0" smtClean="0"/>
            </a:br>
            <a:r>
              <a:rPr lang="en-US" sz="2400" dirty="0" smtClean="0"/>
              <a:t>	Active Immunity</a:t>
            </a:r>
            <a:br>
              <a:rPr lang="en-US" sz="2400" dirty="0" smtClean="0"/>
            </a:br>
            <a:r>
              <a:rPr lang="en-US" sz="2400" dirty="0" smtClean="0"/>
              <a:t>		</a:t>
            </a:r>
            <a:r>
              <a:rPr lang="en-US" sz="2000" dirty="0" smtClean="0"/>
              <a:t>- this happens when the host is exposed the antigen directly 			and makes their own antibodies</a:t>
            </a:r>
            <a:br>
              <a:rPr lang="en-US" sz="2000" dirty="0" smtClean="0"/>
            </a:br>
            <a:r>
              <a:rPr lang="en-US" sz="2000" dirty="0" smtClean="0"/>
              <a:t>		- </a:t>
            </a:r>
            <a:r>
              <a:rPr lang="en-US" sz="2000" dirty="0" smtClean="0">
                <a:solidFill>
                  <a:srgbClr val="FF0000"/>
                </a:solidFill>
              </a:rPr>
              <a:t>Natural active immunity </a:t>
            </a:r>
            <a:r>
              <a:rPr lang="en-US" sz="2000" dirty="0" smtClean="0"/>
              <a:t>occurs when you get sick</a:t>
            </a:r>
            <a:br>
              <a:rPr lang="en-US" sz="2000" dirty="0" smtClean="0"/>
            </a:br>
            <a:r>
              <a:rPr lang="en-US" sz="2000" dirty="0" smtClean="0"/>
              <a:t>		- </a:t>
            </a:r>
            <a:r>
              <a:rPr lang="en-US" sz="2000" dirty="0" smtClean="0">
                <a:solidFill>
                  <a:srgbClr val="C00000"/>
                </a:solidFill>
              </a:rPr>
              <a:t>Artificial active immunity </a:t>
            </a:r>
            <a:r>
              <a:rPr lang="en-US" sz="2000" dirty="0" smtClean="0"/>
              <a:t>occurs through vaccination</a:t>
            </a:r>
            <a:br>
              <a:rPr lang="en-US" sz="2000" dirty="0" smtClean="0"/>
            </a:br>
            <a:r>
              <a:rPr lang="en-US" sz="2000" dirty="0" smtClean="0"/>
              <a:t>		- developing antibodies can take weeks to develop proper 			antibody titers (levels)</a:t>
            </a:r>
            <a:br>
              <a:rPr lang="en-US" sz="2000" dirty="0" smtClean="0"/>
            </a:br>
            <a:r>
              <a:rPr lang="en-US" sz="2000" dirty="0" smtClean="0"/>
              <a:t>		- this type of immunity is ANAMNESTIC, SPECIFIC and 			TOLERANT</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pPr algn="l"/>
            <a:r>
              <a:rPr lang="en-US" sz="2000" dirty="0" smtClean="0"/>
              <a:t>A vaccine is typically made of:</a:t>
            </a:r>
            <a:br>
              <a:rPr lang="en-US" sz="2000" dirty="0" smtClean="0"/>
            </a:br>
            <a:r>
              <a:rPr lang="en-US" sz="2000" dirty="0" smtClean="0"/>
              <a:t/>
            </a:r>
            <a:br>
              <a:rPr lang="en-US" sz="2000" dirty="0" smtClean="0"/>
            </a:br>
            <a:r>
              <a:rPr lang="en-US" sz="2000" dirty="0" smtClean="0"/>
              <a:t>	Dead pathogens</a:t>
            </a:r>
            <a:br>
              <a:rPr lang="en-US" sz="2000" dirty="0" smtClean="0"/>
            </a:br>
            <a:r>
              <a:rPr lang="en-US" sz="2000" dirty="0" smtClean="0"/>
              <a:t>	Attenuated (modified live) pathogens</a:t>
            </a:r>
            <a:br>
              <a:rPr lang="en-US" sz="2000" dirty="0" smtClean="0"/>
            </a:br>
            <a:r>
              <a:rPr lang="en-US" sz="2000" dirty="0" smtClean="0"/>
              <a:t>	Toxoids (denatured exotoxins)</a:t>
            </a:r>
            <a:br>
              <a:rPr lang="en-US" sz="2000" dirty="0" smtClean="0"/>
            </a:br>
            <a:r>
              <a:rPr lang="en-US" sz="2000" dirty="0" smtClean="0"/>
              <a:t>	Genetically engineered subunits of pathogens (epitopes)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In children, mothers donated antibodies (passive immunity) 	usually last for up to 6 months; therefore, many 	childhood vaccines start at 2 months, to allow time for 	antibody titers (levels) to rise to protective levels.</a:t>
            </a:r>
            <a:br>
              <a:rPr lang="en-US" sz="2400" dirty="0" smtClean="0"/>
            </a:br>
            <a:r>
              <a:rPr lang="en-US" sz="2400" dirty="0" smtClean="0"/>
              <a:t/>
            </a:r>
            <a:br>
              <a:rPr lang="en-US" sz="2400" dirty="0" smtClean="0"/>
            </a:br>
            <a:r>
              <a:rPr lang="en-US" sz="2400" dirty="0" smtClean="0"/>
              <a:t>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vaccines_large.gif"/>
          <p:cNvPicPr>
            <a:picLocks noGrp="1" noChangeAspect="1"/>
          </p:cNvPicPr>
          <p:nvPr>
            <p:ph idx="1"/>
          </p:nvPr>
        </p:nvPicPr>
        <p:blipFill>
          <a:blip r:embed="rId2" cstate="print"/>
          <a:stretch>
            <a:fillRect/>
          </a:stretch>
        </p:blipFill>
        <p:spPr>
          <a:xfrm>
            <a:off x="685800" y="457200"/>
            <a:ext cx="7543800" cy="5867400"/>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How many vaccines will you get in your lifetime?</a:t>
            </a:r>
            <a:endParaRPr lang="en-US" sz="2400" dirty="0"/>
          </a:p>
        </p:txBody>
      </p:sp>
      <p:pic>
        <p:nvPicPr>
          <p:cNvPr id="4" name="Content Placeholder 3" descr="vaccines.jpg"/>
          <p:cNvPicPr>
            <a:picLocks noGrp="1" noChangeAspect="1"/>
          </p:cNvPicPr>
          <p:nvPr>
            <p:ph idx="1"/>
          </p:nvPr>
        </p:nvPicPr>
        <p:blipFill>
          <a:blip r:embed="rId2" cstate="print"/>
          <a:stretch>
            <a:fillRect/>
          </a:stretch>
        </p:blipFill>
        <p:spPr>
          <a:xfrm>
            <a:off x="1295400" y="1371600"/>
            <a:ext cx="6324599" cy="4267200"/>
          </a:xfr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000" dirty="0" smtClean="0"/>
              <a:t>CHILDHOOD VACCINES (ages 0-6 years)</a:t>
            </a:r>
            <a:br>
              <a:rPr lang="en-US" sz="2000" dirty="0" smtClean="0"/>
            </a:br>
            <a:r>
              <a:rPr lang="en-US" sz="2000" dirty="0" smtClean="0"/>
              <a:t/>
            </a:r>
            <a:br>
              <a:rPr lang="en-US" sz="2000" dirty="0" smtClean="0"/>
            </a:br>
            <a:r>
              <a:rPr lang="en-US" sz="2000" dirty="0" smtClean="0"/>
              <a:t>	HepB: hepatitis B</a:t>
            </a:r>
            <a:br>
              <a:rPr lang="en-US" sz="2000" dirty="0" smtClean="0"/>
            </a:br>
            <a:r>
              <a:rPr lang="en-US" sz="2000" dirty="0" smtClean="0"/>
              <a:t>	Rota: rotavirus diarrhea</a:t>
            </a:r>
            <a:br>
              <a:rPr lang="en-US" sz="2000" dirty="0" smtClean="0"/>
            </a:br>
            <a:r>
              <a:rPr lang="en-US" sz="2000" dirty="0" smtClean="0"/>
              <a:t>	DTaP: diphtheria, pertussis, tetanus</a:t>
            </a:r>
            <a:br>
              <a:rPr lang="en-US" sz="2000" dirty="0" smtClean="0"/>
            </a:br>
            <a:r>
              <a:rPr lang="en-US" sz="2000" dirty="0" smtClean="0"/>
              <a:t>	Hib: </a:t>
            </a:r>
            <a:r>
              <a:rPr lang="en-US" sz="2000" i="1" dirty="0" smtClean="0"/>
              <a:t>Haemophilus influenzae </a:t>
            </a:r>
            <a:r>
              <a:rPr lang="en-US" sz="2000" dirty="0" smtClean="0"/>
              <a:t>type B childhood meningitis</a:t>
            </a:r>
            <a:br>
              <a:rPr lang="en-US" sz="2000" dirty="0" smtClean="0"/>
            </a:br>
            <a:r>
              <a:rPr lang="en-US" sz="2000" dirty="0" smtClean="0"/>
              <a:t>	PCV: Pneumococcal vaccine for </a:t>
            </a:r>
            <a:r>
              <a:rPr lang="en-US" sz="2000" i="1" dirty="0" smtClean="0"/>
              <a:t>Strep pneumoniae</a:t>
            </a:r>
            <a:br>
              <a:rPr lang="en-US" sz="2000" i="1" dirty="0" smtClean="0"/>
            </a:br>
            <a:r>
              <a:rPr lang="en-US" sz="2000" i="1" dirty="0" smtClean="0"/>
              <a:t>	</a:t>
            </a:r>
            <a:r>
              <a:rPr lang="en-US" sz="2000" dirty="0" smtClean="0"/>
              <a:t>TIV: trivalent inactivated influenza vaccine</a:t>
            </a:r>
            <a:br>
              <a:rPr lang="en-US" sz="2000" dirty="0" smtClean="0"/>
            </a:br>
            <a:r>
              <a:rPr lang="en-US" sz="2000" dirty="0" smtClean="0"/>
              <a:t>	MMR: mumps, measles, rubella</a:t>
            </a:r>
            <a:br>
              <a:rPr lang="en-US" sz="2000" dirty="0" smtClean="0"/>
            </a:br>
            <a:r>
              <a:rPr lang="en-US" sz="2000" dirty="0" smtClean="0"/>
              <a:t>	Varicella: chicken pox</a:t>
            </a:r>
            <a:br>
              <a:rPr lang="en-US" sz="2000" dirty="0" smtClean="0"/>
            </a:br>
            <a:r>
              <a:rPr lang="en-US" sz="2000" dirty="0" smtClean="0"/>
              <a:t>	</a:t>
            </a:r>
            <a:r>
              <a:rPr lang="en-US" sz="2000" dirty="0" err="1" smtClean="0"/>
              <a:t>Hep</a:t>
            </a:r>
            <a:r>
              <a:rPr lang="en-US" sz="2000" dirty="0" smtClean="0"/>
              <a:t> A: hepatitis A</a:t>
            </a:r>
            <a:br>
              <a:rPr lang="en-US" sz="2000" dirty="0" smtClean="0"/>
            </a:br>
            <a:r>
              <a:rPr lang="en-US" sz="2000" dirty="0" smtClean="0"/>
              <a:t>	MCV4: meningococcal vaccine for </a:t>
            </a:r>
            <a:r>
              <a:rPr lang="en-US" sz="2000" i="1" dirty="0" err="1" smtClean="0"/>
              <a:t>Neisseria</a:t>
            </a:r>
            <a:r>
              <a:rPr lang="en-US" sz="2000" i="1" dirty="0" smtClean="0"/>
              <a:t> </a:t>
            </a:r>
            <a:r>
              <a:rPr lang="en-US" sz="2000" i="1" dirty="0" err="1" smtClean="0"/>
              <a:t>meningitidis</a:t>
            </a:r>
            <a:r>
              <a:rPr lang="en-US" sz="2000" i="1" dirty="0" smtClean="0"/>
              <a:t/>
            </a:r>
            <a:br>
              <a:rPr lang="en-US" sz="2000" i="1" dirty="0" smtClean="0"/>
            </a:br>
            <a:r>
              <a:rPr lang="en-US" sz="2000" i="1" dirty="0" smtClean="0"/>
              <a:t>	</a:t>
            </a:r>
            <a:r>
              <a:rPr lang="en-US" sz="2000" dirty="0" smtClean="0"/>
              <a:t>IPV: inactivated polio vaccine</a:t>
            </a:r>
            <a:r>
              <a:rPr lang="en-US" sz="2000" i="1" dirty="0" smtClean="0"/>
              <a:t/>
            </a:r>
            <a:br>
              <a:rPr lang="en-US" sz="2000" i="1" dirty="0" smtClean="0"/>
            </a:br>
            <a:r>
              <a:rPr lang="en-US" sz="2000" i="1" dirty="0" smtClean="0"/>
              <a:t>	</a:t>
            </a:r>
            <a:endParaRPr lang="en-US"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ear_infections_2.gif"/>
          <p:cNvPicPr>
            <a:picLocks noGrp="1" noChangeAspect="1"/>
          </p:cNvPicPr>
          <p:nvPr>
            <p:ph idx="1"/>
          </p:nvPr>
        </p:nvPicPr>
        <p:blipFill>
          <a:blip r:embed="rId2" cstate="print"/>
          <a:stretch>
            <a:fillRect/>
          </a:stretch>
        </p:blipFill>
        <p:spPr>
          <a:xfrm>
            <a:off x="990600" y="228600"/>
            <a:ext cx="7162800" cy="6172199"/>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immunization_schedule.jpg"/>
          <p:cNvPicPr>
            <a:picLocks noGrp="1" noChangeAspect="1"/>
          </p:cNvPicPr>
          <p:nvPr>
            <p:ph idx="1"/>
          </p:nvPr>
        </p:nvPicPr>
        <p:blipFill>
          <a:blip r:embed="rId2" cstate="print"/>
          <a:stretch>
            <a:fillRect/>
          </a:stretch>
        </p:blipFill>
        <p:spPr>
          <a:xfrm>
            <a:off x="609600" y="304800"/>
            <a:ext cx="7772400" cy="5943600"/>
          </a:xfr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WHAT ARE SOME OF THE REASONS PARENTS GIVE WHEN THEY CHOOSE NOT TO HAVE THEIR CHILDREN VACCINATED?</a:t>
            </a:r>
            <a:endParaRPr lang="en-US" sz="2000" dirty="0"/>
          </a:p>
        </p:txBody>
      </p:sp>
      <p:pic>
        <p:nvPicPr>
          <p:cNvPr id="5" name="Content Placeholder 4" descr="toxic_vaccines baby vaccine.jpg"/>
          <p:cNvPicPr>
            <a:picLocks noGrp="1" noChangeAspect="1"/>
          </p:cNvPicPr>
          <p:nvPr>
            <p:ph idx="1"/>
          </p:nvPr>
        </p:nvPicPr>
        <p:blipFill>
          <a:blip r:embed="rId2" cstate="print"/>
          <a:stretch>
            <a:fillRect/>
          </a:stretch>
        </p:blipFill>
        <p:spPr>
          <a:xfrm>
            <a:off x="2025565" y="1600200"/>
            <a:ext cx="5092870" cy="4525963"/>
          </a:xfr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000" dirty="0" smtClean="0"/>
              <a:t>7-18 years of age</a:t>
            </a:r>
            <a:br>
              <a:rPr lang="en-US" sz="2000" dirty="0" smtClean="0"/>
            </a:br>
            <a:r>
              <a:rPr lang="en-US" sz="2000" dirty="0" smtClean="0"/>
              <a:t>	Tdap: tetanus, pertussis, diphtheria</a:t>
            </a:r>
            <a:br>
              <a:rPr lang="en-US" sz="2000" dirty="0" smtClean="0"/>
            </a:br>
            <a:r>
              <a:rPr lang="en-US" sz="2000" dirty="0" smtClean="0"/>
              <a:t>	HPV: human papilloma virus (genital warts)</a:t>
            </a:r>
            <a:br>
              <a:rPr lang="en-US" sz="2000" dirty="0" smtClean="0"/>
            </a:br>
            <a:r>
              <a:rPr lang="en-US" sz="2000" dirty="0" smtClean="0"/>
              <a:t>	MCV4</a:t>
            </a:r>
            <a:br>
              <a:rPr lang="en-US" sz="2000" dirty="0" smtClean="0"/>
            </a:br>
            <a:r>
              <a:rPr lang="en-US" sz="2000" dirty="0" smtClean="0"/>
              <a:t/>
            </a:r>
            <a:br>
              <a:rPr lang="en-US" sz="2000" dirty="0" smtClean="0"/>
            </a:br>
            <a:r>
              <a:rPr lang="en-US" sz="2000" dirty="0" smtClean="0"/>
              <a:t>Age 19 and over</a:t>
            </a:r>
            <a:br>
              <a:rPr lang="en-US" sz="2000" dirty="0" smtClean="0"/>
            </a:br>
            <a:r>
              <a:rPr lang="en-US" sz="2000" dirty="0" smtClean="0"/>
              <a:t>	Td: tetanus, diphtheria</a:t>
            </a:r>
            <a:br>
              <a:rPr lang="en-US" sz="2000" dirty="0" smtClean="0"/>
            </a:br>
            <a:r>
              <a:rPr lang="en-US" sz="2000" dirty="0" smtClean="0"/>
              <a:t>	Pneumococcal (polysaccharide): </a:t>
            </a:r>
            <a:r>
              <a:rPr lang="en-US" sz="2000" i="1" dirty="0" smtClean="0"/>
              <a:t>Strep pneumoniae </a:t>
            </a:r>
            <a:r>
              <a:rPr lang="en-US" sz="2000" dirty="0" smtClean="0"/>
              <a:t/>
            </a:r>
            <a:br>
              <a:rPr lang="en-US" sz="2000" dirty="0" smtClean="0"/>
            </a:br>
            <a:r>
              <a:rPr lang="en-US" sz="2000" dirty="0" smtClean="0"/>
              <a:t>	TIV</a:t>
            </a:r>
            <a:br>
              <a:rPr lang="en-US" sz="2000" dirty="0" smtClean="0"/>
            </a:br>
            <a:r>
              <a:rPr lang="en-US" sz="2000" dirty="0" smtClean="0"/>
              <a:t>	Zoster: shingles</a:t>
            </a:r>
            <a:br>
              <a:rPr lang="en-US" sz="2000" dirty="0" smtClean="0"/>
            </a:br>
            <a:r>
              <a:rPr lang="en-US" sz="2000" dirty="0" smtClean="0"/>
              <a:t/>
            </a:r>
            <a:br>
              <a:rPr lang="en-US" sz="2000" dirty="0" smtClean="0"/>
            </a:br>
            <a:r>
              <a:rPr lang="en-US" sz="2000" dirty="0" smtClean="0"/>
              <a:t>Contraindicated in pregnant women</a:t>
            </a:r>
            <a:br>
              <a:rPr lang="en-US" sz="2000" dirty="0" smtClean="0"/>
            </a:br>
            <a:r>
              <a:rPr lang="en-US" sz="2000" dirty="0" smtClean="0"/>
              <a:t>	MMR, Varicella, Zoster</a:t>
            </a:r>
            <a:br>
              <a:rPr lang="en-US" sz="2000" dirty="0" smtClean="0"/>
            </a:br>
            <a:r>
              <a:rPr lang="en-US" sz="2000" dirty="0" smtClean="0"/>
              <a:t/>
            </a:r>
            <a:br>
              <a:rPr lang="en-US" sz="2000" dirty="0" smtClean="0"/>
            </a:br>
            <a:r>
              <a:rPr lang="en-US" sz="2000" dirty="0" smtClean="0"/>
              <a:t>Vaccines for travel- consult the CDC website and your doctor; get vaccinated 			at least one month before the trip</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Passive Immunity</a:t>
            </a:r>
            <a:br>
              <a:rPr lang="en-US" sz="2400" dirty="0" smtClean="0"/>
            </a:br>
            <a:r>
              <a:rPr lang="en-US" sz="2400" dirty="0" smtClean="0"/>
              <a:t>	</a:t>
            </a:r>
            <a:r>
              <a:rPr lang="en-US" sz="2000" dirty="0" smtClean="0"/>
              <a:t>- this is when you get antibodies donated by an animal or 			person who has had the disease</a:t>
            </a:r>
            <a:br>
              <a:rPr lang="en-US" sz="2000" dirty="0" smtClean="0"/>
            </a:br>
            <a:r>
              <a:rPr lang="en-US" sz="2000" dirty="0" smtClean="0"/>
              <a:t>	- this provides IMMEDIATE immunity</a:t>
            </a:r>
            <a:br>
              <a:rPr lang="en-US" sz="2000" dirty="0" smtClean="0"/>
            </a:br>
            <a:r>
              <a:rPr lang="en-US" sz="2000" dirty="0" smtClean="0"/>
              <a:t>	- this type of immunity is temporary; no memory cells exist 			to make more antibodies</a:t>
            </a:r>
            <a:br>
              <a:rPr lang="en-US" sz="2000" dirty="0" smtClean="0"/>
            </a:br>
            <a:r>
              <a:rPr lang="en-US" sz="2000" dirty="0" smtClean="0"/>
              <a:t>	- </a:t>
            </a:r>
            <a:r>
              <a:rPr lang="en-US" sz="2000" dirty="0" smtClean="0">
                <a:solidFill>
                  <a:srgbClr val="FF0000"/>
                </a:solidFill>
              </a:rPr>
              <a:t>Natural Passive </a:t>
            </a:r>
            <a:r>
              <a:rPr lang="en-US" sz="2000" dirty="0" smtClean="0"/>
              <a:t>immunity: </a:t>
            </a:r>
            <a:r>
              <a:rPr lang="en-US" sz="2000" dirty="0" smtClean="0">
                <a:solidFill>
                  <a:srgbClr val="FF0000"/>
                </a:solidFill>
              </a:rPr>
              <a:t>IgA colostrum </a:t>
            </a:r>
            <a:r>
              <a:rPr lang="en-US" sz="2000" dirty="0" smtClean="0"/>
              <a:t>from mom and 						</a:t>
            </a:r>
            <a:r>
              <a:rPr lang="en-US" sz="2000" dirty="0" smtClean="0">
                <a:solidFill>
                  <a:srgbClr val="FF0000"/>
                </a:solidFill>
              </a:rPr>
              <a:t>IgG transplacental </a:t>
            </a:r>
            <a:r>
              <a:rPr lang="en-US" sz="2000" dirty="0" smtClean="0"/>
              <a:t>						transfer from mom</a:t>
            </a:r>
            <a:br>
              <a:rPr lang="en-US" sz="2000" dirty="0" smtClean="0"/>
            </a:br>
            <a:r>
              <a:rPr lang="en-US" sz="2000" dirty="0" smtClean="0"/>
              <a:t>	- </a:t>
            </a:r>
            <a:r>
              <a:rPr lang="en-US" sz="2000" dirty="0" smtClean="0">
                <a:solidFill>
                  <a:srgbClr val="FF0000"/>
                </a:solidFill>
              </a:rPr>
              <a:t>Artificial Passive </a:t>
            </a:r>
            <a:r>
              <a:rPr lang="en-US" sz="2000" dirty="0" smtClean="0"/>
              <a:t>immunity: donated antiserum (serum 						with antibodies: gamma 						globulin, antitoxin and </a:t>
            </a:r>
            <a:br>
              <a:rPr lang="en-US" sz="2000" dirty="0" smtClean="0"/>
            </a:br>
            <a:r>
              <a:rPr lang="en-US" sz="2000" dirty="0" smtClean="0"/>
              <a:t>					antivenom are all 						antisera)</a:t>
            </a:r>
            <a:r>
              <a:rPr lang="en-US" sz="2400" dirty="0" smtClean="0"/>
              <a:t/>
            </a:r>
            <a:br>
              <a:rPr lang="en-US" sz="2400" dirty="0" smtClean="0"/>
            </a:b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935162"/>
          </a:xfrm>
        </p:spPr>
        <p:txBody>
          <a:bodyPr>
            <a:normAutofit fontScale="90000"/>
          </a:bodyPr>
          <a:lstStyle/>
          <a:p>
            <a:r>
              <a:rPr lang="en-US" sz="2400" dirty="0" smtClean="0"/>
              <a:t>Antiserum is serum with high concentrations of antibodies, made by a donor animal or person who has had the disease or who has been hyper sensitized through repeated low dose injections of the antigen over time.   Gamma globulin shots, antitoxin (tetanus antitoxin) and rabies antiserum are all examples of antisera.</a:t>
            </a:r>
            <a:endParaRPr lang="en-US" sz="2400" dirty="0"/>
          </a:p>
        </p:txBody>
      </p:sp>
      <p:pic>
        <p:nvPicPr>
          <p:cNvPr id="6" name="Content Placeholder 5" descr="lymphoid tissues.jpg"/>
          <p:cNvPicPr>
            <a:picLocks noGrp="1" noChangeAspect="1"/>
          </p:cNvPicPr>
          <p:nvPr>
            <p:ph sz="half" idx="1"/>
          </p:nvPr>
        </p:nvPicPr>
        <p:blipFill>
          <a:blip r:embed="rId2" cstate="print"/>
          <a:stretch>
            <a:fillRect/>
          </a:stretch>
        </p:blipFill>
        <p:spPr>
          <a:xfrm>
            <a:off x="533400" y="2438400"/>
            <a:ext cx="3581400" cy="4038600"/>
          </a:xfrm>
        </p:spPr>
      </p:pic>
      <p:pic>
        <p:nvPicPr>
          <p:cNvPr id="7" name="Content Placeholder 6" descr="rabies_antiserum.jpg"/>
          <p:cNvPicPr>
            <a:picLocks noGrp="1" noChangeAspect="1"/>
          </p:cNvPicPr>
          <p:nvPr>
            <p:ph sz="half" idx="2"/>
          </p:nvPr>
        </p:nvPicPr>
        <p:blipFill>
          <a:blip r:embed="rId3" cstate="print"/>
          <a:stretch>
            <a:fillRect/>
          </a:stretch>
        </p:blipFill>
        <p:spPr>
          <a:xfrm>
            <a:off x="4267200" y="2971800"/>
            <a:ext cx="4267200" cy="2438399"/>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dirty="0" smtClean="0"/>
              <a:t>Snake antivenom (antivenin) is an antiserum, serum with antibodies to a specific snake venom.</a:t>
            </a:r>
            <a:endParaRPr lang="en-US" sz="2400" dirty="0"/>
          </a:p>
        </p:txBody>
      </p:sp>
      <p:pic>
        <p:nvPicPr>
          <p:cNvPr id="11" name="Content Placeholder 10" descr="milking.jpg"/>
          <p:cNvPicPr>
            <a:picLocks noGrp="1" noChangeAspect="1"/>
          </p:cNvPicPr>
          <p:nvPr>
            <p:ph sz="half" idx="1"/>
          </p:nvPr>
        </p:nvPicPr>
        <p:blipFill>
          <a:blip r:embed="rId2" cstate="print"/>
          <a:stretch>
            <a:fillRect/>
          </a:stretch>
        </p:blipFill>
        <p:spPr>
          <a:xfrm>
            <a:off x="457200" y="2348706"/>
            <a:ext cx="4038600" cy="3028950"/>
          </a:xfrm>
        </p:spPr>
      </p:pic>
      <p:pic>
        <p:nvPicPr>
          <p:cNvPr id="12" name="Content Placeholder 11" descr="product_snakevaccine06.jpg"/>
          <p:cNvPicPr>
            <a:picLocks noGrp="1" noChangeAspect="1"/>
          </p:cNvPicPr>
          <p:nvPr>
            <p:ph sz="half" idx="2"/>
          </p:nvPr>
        </p:nvPicPr>
        <p:blipFill>
          <a:blip r:embed="rId3" cstate="print"/>
          <a:stretch>
            <a:fillRect/>
          </a:stretch>
        </p:blipFill>
        <p:spPr>
          <a:xfrm>
            <a:off x="4876800" y="1752600"/>
            <a:ext cx="3429000" cy="4191000"/>
          </a:xfr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30362"/>
          </a:xfrm>
        </p:spPr>
        <p:txBody>
          <a:bodyPr>
            <a:normAutofit fontScale="90000"/>
          </a:bodyPr>
          <a:lstStyle/>
          <a:p>
            <a:r>
              <a:rPr lang="en-US" sz="2000" dirty="0" smtClean="0">
                <a:solidFill>
                  <a:srgbClr val="FF0000"/>
                </a:solidFill>
              </a:rPr>
              <a:t>Active immunity </a:t>
            </a:r>
            <a:r>
              <a:rPr lang="en-US" sz="2000" dirty="0" smtClean="0"/>
              <a:t>can be either natural (when you get a disease) or artificial (when you get vaccinated to prevent a disease).  In either case you develop your own antibodies.</a:t>
            </a:r>
            <a:br>
              <a:rPr lang="en-US" sz="2000" dirty="0" smtClean="0"/>
            </a:br>
            <a:r>
              <a:rPr lang="en-US" sz="2000" dirty="0" smtClean="0">
                <a:solidFill>
                  <a:srgbClr val="FF0000"/>
                </a:solidFill>
              </a:rPr>
              <a:t>Passive immunity </a:t>
            </a:r>
            <a:r>
              <a:rPr lang="en-US" sz="2000" dirty="0" smtClean="0"/>
              <a:t>can be either natural (colostrum and IgG transplacental antibodies) or artificial (receiving antiserum).  In these cases you do not develop your own antibodies.</a:t>
            </a:r>
            <a:endParaRPr lang="en-US" sz="2000" dirty="0"/>
          </a:p>
        </p:txBody>
      </p:sp>
      <p:pic>
        <p:nvPicPr>
          <p:cNvPr id="5" name="Content Placeholder 4" descr="antigenAB agglutination.gif"/>
          <p:cNvPicPr>
            <a:picLocks noGrp="1" noChangeAspect="1"/>
          </p:cNvPicPr>
          <p:nvPr>
            <p:ph idx="1"/>
          </p:nvPr>
        </p:nvPicPr>
        <p:blipFill>
          <a:blip r:embed="rId2" cstate="print"/>
          <a:stretch>
            <a:fillRect/>
          </a:stretch>
        </p:blipFill>
        <p:spPr>
          <a:xfrm>
            <a:off x="1524000" y="1981200"/>
            <a:ext cx="6248399" cy="4495800"/>
          </a:xfr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2800" dirty="0" smtClean="0"/>
              <a:t>B. </a:t>
            </a:r>
            <a:r>
              <a:rPr lang="en-US" sz="2800" dirty="0" smtClean="0">
                <a:solidFill>
                  <a:srgbClr val="FF0000"/>
                </a:solidFill>
              </a:rPr>
              <a:t>CELLULAR IMMUNITY</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Immunity from T lymphocytes</a:t>
            </a:r>
            <a:br>
              <a:rPr lang="en-US" sz="2400" dirty="0" smtClean="0"/>
            </a:br>
            <a:r>
              <a:rPr lang="en-US" sz="2000" dirty="0" smtClean="0"/>
              <a:t>	- more efficient against intracellular pathogens, protozoa, helminths 		and fungal infections</a:t>
            </a:r>
            <a:br>
              <a:rPr lang="en-US" sz="2000" dirty="0" smtClean="0"/>
            </a:br>
            <a:r>
              <a:rPr lang="en-US" sz="2000" dirty="0" smtClean="0"/>
              <a:t>	- T lymphocytes come from bone marrow stem cells that 			differentiate and mature in the </a:t>
            </a:r>
            <a:r>
              <a:rPr lang="en-US" sz="2000" dirty="0" smtClean="0">
                <a:solidFill>
                  <a:srgbClr val="7030A0"/>
                </a:solidFill>
              </a:rPr>
              <a:t>THYMUS gland</a:t>
            </a:r>
            <a:r>
              <a:rPr lang="en-US" sz="2000" dirty="0" smtClean="0"/>
              <a:t/>
            </a:r>
            <a:br>
              <a:rPr lang="en-US" sz="2000" dirty="0" smtClean="0"/>
            </a:br>
            <a:r>
              <a:rPr lang="en-US" sz="2000" dirty="0" smtClean="0"/>
              <a:t>	- T cells have antigen specific T cell receptors</a:t>
            </a:r>
            <a:br>
              <a:rPr lang="en-US" sz="2000" dirty="0" smtClean="0"/>
            </a:br>
            <a:r>
              <a:rPr lang="en-US" sz="2000" dirty="0" smtClean="0"/>
              <a:t>	- T cells are the most numerous lymphocytes in the general 			circulation</a:t>
            </a:r>
            <a:br>
              <a:rPr lang="en-US" sz="2000" dirty="0" smtClean="0"/>
            </a:b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T lymphocytes differentiate and mature in the thymus gland.</a:t>
            </a:r>
            <a:endParaRPr lang="en-US" sz="2400" dirty="0"/>
          </a:p>
        </p:txBody>
      </p:sp>
      <p:pic>
        <p:nvPicPr>
          <p:cNvPr id="5" name="Content Placeholder 4" descr="thymus_reflex.png"/>
          <p:cNvPicPr>
            <a:picLocks noGrp="1" noChangeAspect="1"/>
          </p:cNvPicPr>
          <p:nvPr>
            <p:ph idx="1"/>
          </p:nvPr>
        </p:nvPicPr>
        <p:blipFill>
          <a:blip r:embed="rId2" cstate="print"/>
          <a:stretch>
            <a:fillRect/>
          </a:stretch>
        </p:blipFill>
        <p:spPr>
          <a:xfrm>
            <a:off x="2514600" y="1371600"/>
            <a:ext cx="4191000" cy="4191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2000" i="1" dirty="0" err="1" smtClean="0"/>
              <a:t>Bordetella</a:t>
            </a:r>
            <a:r>
              <a:rPr lang="en-US" sz="2000" i="1" dirty="0" smtClean="0"/>
              <a:t> </a:t>
            </a:r>
            <a:r>
              <a:rPr lang="en-US" sz="2000" i="1" dirty="0" err="1" smtClean="0"/>
              <a:t>pertusis</a:t>
            </a:r>
            <a:r>
              <a:rPr lang="en-US" sz="2000" i="1" dirty="0" smtClean="0"/>
              <a:t> </a:t>
            </a:r>
            <a:r>
              <a:rPr lang="en-US" sz="2000" dirty="0" smtClean="0"/>
              <a:t>(whooping cough) bacteria, in the ciliary border of the cells lining the upper respiratory tract, produce an </a:t>
            </a:r>
            <a:r>
              <a:rPr lang="en-US" sz="2000" dirty="0" err="1" smtClean="0"/>
              <a:t>exotoxin</a:t>
            </a:r>
            <a:r>
              <a:rPr lang="en-US" sz="2000" dirty="0" smtClean="0"/>
              <a:t> that causes paralysis of the cilia and accumulation of mucus that sends the child into a coughing “fit”</a:t>
            </a:r>
            <a:endParaRPr lang="en-US" sz="2000" dirty="0"/>
          </a:p>
        </p:txBody>
      </p:sp>
      <p:sp>
        <p:nvSpPr>
          <p:cNvPr id="11" name="Text Placeholder 10"/>
          <p:cNvSpPr>
            <a:spLocks noGrp="1"/>
          </p:cNvSpPr>
          <p:nvPr>
            <p:ph type="body" idx="1"/>
          </p:nvPr>
        </p:nvSpPr>
        <p:spPr/>
        <p:txBody>
          <a:bodyPr/>
          <a:lstStyle/>
          <a:p>
            <a:endParaRPr lang="en-US"/>
          </a:p>
        </p:txBody>
      </p:sp>
      <p:pic>
        <p:nvPicPr>
          <p:cNvPr id="10" name="Content Placeholder 9" descr="5.jpg"/>
          <p:cNvPicPr>
            <a:picLocks noGrp="1" noChangeAspect="1"/>
          </p:cNvPicPr>
          <p:nvPr>
            <p:ph sz="half" idx="2"/>
          </p:nvPr>
        </p:nvPicPr>
        <p:blipFill>
          <a:blip r:embed="rId2" cstate="print"/>
          <a:stretch>
            <a:fillRect/>
          </a:stretch>
        </p:blipFill>
        <p:spPr>
          <a:xfrm>
            <a:off x="714031" y="1447800"/>
            <a:ext cx="4162769" cy="4678363"/>
          </a:xfrm>
        </p:spPr>
      </p:pic>
      <p:sp>
        <p:nvSpPr>
          <p:cNvPr id="12" name="Text Placeholder 11"/>
          <p:cNvSpPr>
            <a:spLocks noGrp="1"/>
          </p:cNvSpPr>
          <p:nvPr>
            <p:ph type="body" sz="quarter" idx="3"/>
          </p:nvPr>
        </p:nvSpPr>
        <p:spPr>
          <a:xfrm flipV="1">
            <a:off x="6629400" y="1600198"/>
            <a:ext cx="76200" cy="45719"/>
          </a:xfrm>
        </p:spPr>
        <p:txBody>
          <a:bodyPr>
            <a:normAutofit fontScale="25000" lnSpcReduction="20000"/>
          </a:bodyPr>
          <a:lstStyle/>
          <a:p>
            <a:endParaRPr lang="en-US" dirty="0"/>
          </a:p>
        </p:txBody>
      </p:sp>
      <p:pic>
        <p:nvPicPr>
          <p:cNvPr id="14" name="Content Placeholder 13" descr="whooping cough.jpg"/>
          <p:cNvPicPr>
            <a:picLocks noGrp="1" noChangeAspect="1"/>
          </p:cNvPicPr>
          <p:nvPr>
            <p:ph sz="quarter" idx="4"/>
          </p:nvPr>
        </p:nvPicPr>
        <p:blipFill>
          <a:blip r:embed="rId3" cstate="print"/>
          <a:stretch>
            <a:fillRect/>
          </a:stretch>
        </p:blipFill>
        <p:spPr>
          <a:xfrm>
            <a:off x="5486400" y="2362200"/>
            <a:ext cx="2133599" cy="2412206"/>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sz="2400" dirty="0" smtClean="0"/>
              <a:t>T lymphocytes are specific for a particular antigenic cell due to T cell receptors attached to the surface of the T cell.  Just like antibodies, these receptors are made of proteins and have a variable amino acid region, but they do not detach from the T cell.</a:t>
            </a:r>
            <a:endParaRPr lang="en-US" sz="2400" dirty="0"/>
          </a:p>
        </p:txBody>
      </p:sp>
      <p:pic>
        <p:nvPicPr>
          <p:cNvPr id="4" name="Content Placeholder 3" descr="TcR.png"/>
          <p:cNvPicPr>
            <a:picLocks noGrp="1" noChangeAspect="1"/>
          </p:cNvPicPr>
          <p:nvPr>
            <p:ph idx="1"/>
          </p:nvPr>
        </p:nvPicPr>
        <p:blipFill>
          <a:blip r:embed="rId2" cstate="print"/>
          <a:stretch>
            <a:fillRect/>
          </a:stretch>
        </p:blipFill>
        <p:spPr>
          <a:xfrm>
            <a:off x="2603051" y="1957747"/>
            <a:ext cx="3937897" cy="3810868"/>
          </a:xfr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Each cell has chemical markers, called epitopes, which are what T cell receptors specifically target when attacking an antigen.</a:t>
            </a:r>
            <a:endParaRPr lang="en-US" sz="2000" dirty="0"/>
          </a:p>
        </p:txBody>
      </p:sp>
      <p:pic>
        <p:nvPicPr>
          <p:cNvPr id="4" name="Content Placeholder 3" descr="epitopes.jpg"/>
          <p:cNvPicPr>
            <a:picLocks noGrp="1" noChangeAspect="1"/>
          </p:cNvPicPr>
          <p:nvPr>
            <p:ph idx="1"/>
          </p:nvPr>
        </p:nvPicPr>
        <p:blipFill>
          <a:blip r:embed="rId2" cstate="print"/>
          <a:stretch>
            <a:fillRect/>
          </a:stretch>
        </p:blipFill>
        <p:spPr>
          <a:xfrm>
            <a:off x="2590800" y="1752600"/>
            <a:ext cx="3505199" cy="4114800"/>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There are 2 broad groups of T lymphocytes:</a:t>
            </a:r>
            <a:br>
              <a:rPr lang="en-US" sz="2400" dirty="0" smtClean="0"/>
            </a:br>
            <a:r>
              <a:rPr lang="en-US" sz="2400" dirty="0" smtClean="0"/>
              <a:t>	</a:t>
            </a:r>
            <a:br>
              <a:rPr lang="en-US" sz="2400" dirty="0" smtClean="0"/>
            </a:br>
            <a:r>
              <a:rPr lang="en-US" sz="2400" dirty="0" smtClean="0"/>
              <a:t>	</a:t>
            </a:r>
            <a:r>
              <a:rPr lang="en-US" sz="2000" dirty="0" smtClean="0"/>
              <a:t>CD4:  </a:t>
            </a:r>
            <a:r>
              <a:rPr lang="en-US" sz="2000" dirty="0" smtClean="0">
                <a:solidFill>
                  <a:srgbClr val="C00000"/>
                </a:solidFill>
              </a:rPr>
              <a:t>Helper T cells</a:t>
            </a:r>
            <a:r>
              <a:rPr lang="en-US" sz="2000" dirty="0" smtClean="0"/>
              <a:t/>
            </a:r>
            <a:br>
              <a:rPr lang="en-US" sz="2000" dirty="0" smtClean="0"/>
            </a:br>
            <a:r>
              <a:rPr lang="en-US" sz="2000" dirty="0" smtClean="0"/>
              <a:t>		- the first to arrive and reject foreign tissue transplants</a:t>
            </a:r>
            <a:br>
              <a:rPr lang="en-US" sz="2000" dirty="0" smtClean="0"/>
            </a:br>
            <a:r>
              <a:rPr lang="en-US" sz="2000" dirty="0" smtClean="0"/>
              <a:t>		- HIV prefers to invade T helper cells</a:t>
            </a:r>
            <a:br>
              <a:rPr lang="en-US" sz="2000" dirty="0" smtClean="0"/>
            </a:br>
            <a:r>
              <a:rPr lang="en-US" sz="2000" dirty="0" smtClean="0"/>
              <a:t>		- Helper T cells stimulate B cells to make antibodies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r>
              <a:rPr lang="en-US" sz="2000" dirty="0" smtClean="0">
                <a:solidFill>
                  <a:srgbClr val="C00000"/>
                </a:solidFill>
              </a:rPr>
              <a:t>Delayed Hypersensitivity T cells</a:t>
            </a:r>
            <a:r>
              <a:rPr lang="en-US" sz="2000" dirty="0" smtClean="0"/>
              <a:t/>
            </a:r>
            <a:br>
              <a:rPr lang="en-US" sz="2000" dirty="0" smtClean="0"/>
            </a:br>
            <a:r>
              <a:rPr lang="en-US" sz="2000" dirty="0" smtClean="0"/>
              <a:t>		- responsible for delayed hypersensitivites: red, itchy and 			swollen skin several hours to days after exposure 			to the antigen (Type 4 allergy)</a:t>
            </a:r>
            <a:br>
              <a:rPr lang="en-US" sz="2000" dirty="0" smtClean="0"/>
            </a:br>
            <a:r>
              <a:rPr lang="en-US" sz="2000" dirty="0" smtClean="0"/>
              <a:t>		- Tuberculin (PPD) skin test is based on a delayed allergic 			response</a:t>
            </a:r>
            <a:br>
              <a:rPr lang="en-US" sz="2000" dirty="0" smtClean="0"/>
            </a:br>
            <a:r>
              <a:rPr lang="en-US" sz="2000" dirty="0" smtClean="0"/>
              <a:t>		- Poison ivy, cosmetic allergies, contact dermatitis</a:t>
            </a:r>
            <a:endParaRPr lang="en-US" sz="24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HIV  binds specifically to cell surface molecular receptors of the T lymphocyte.</a:t>
            </a:r>
            <a:endParaRPr lang="en-US" sz="2400" dirty="0"/>
          </a:p>
        </p:txBody>
      </p:sp>
      <p:pic>
        <p:nvPicPr>
          <p:cNvPr id="5" name="Content Placeholder 4" descr="HIV helpert.gif"/>
          <p:cNvPicPr>
            <a:picLocks noGrp="1" noChangeAspect="1"/>
          </p:cNvPicPr>
          <p:nvPr>
            <p:ph idx="1"/>
          </p:nvPr>
        </p:nvPicPr>
        <p:blipFill>
          <a:blip r:embed="rId2" cstate="print"/>
          <a:stretch>
            <a:fillRect/>
          </a:stretch>
        </p:blipFill>
        <p:spPr>
          <a:xfrm>
            <a:off x="1905000" y="1295400"/>
            <a:ext cx="5562600" cy="4724400"/>
          </a:xfr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Helper T cells stimulate B cells to make antibodies against antigens.</a:t>
            </a:r>
            <a:endParaRPr lang="en-US" sz="2400" dirty="0"/>
          </a:p>
        </p:txBody>
      </p:sp>
      <p:pic>
        <p:nvPicPr>
          <p:cNvPr id="5" name="Content Placeholder 4" descr="heltper t cells.jpg"/>
          <p:cNvPicPr>
            <a:picLocks noGrp="1" noChangeAspect="1"/>
          </p:cNvPicPr>
          <p:nvPr>
            <p:ph idx="1"/>
          </p:nvPr>
        </p:nvPicPr>
        <p:blipFill>
          <a:blip r:embed="rId2" cstate="print"/>
          <a:stretch>
            <a:fillRect/>
          </a:stretch>
        </p:blipFill>
        <p:spPr>
          <a:xfrm>
            <a:off x="1828800" y="1447800"/>
            <a:ext cx="5638800" cy="4800600"/>
          </a:xfr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Type 4 delayed hypersensitivity due to delayed hypersensitivity T cells.</a:t>
            </a:r>
            <a:endParaRPr lang="en-US" sz="2400" dirty="0"/>
          </a:p>
        </p:txBody>
      </p:sp>
      <p:pic>
        <p:nvPicPr>
          <p:cNvPr id="5" name="Content Placeholder 4" descr="type 4 allerg.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smtClean="0"/>
              <a:t>The tuberculin skin test relies upon delayed hypersensitivity T cells to cause the delayed response (redness and swelling) which are measured 48-72 hours after the intradermal PPD injection.</a:t>
            </a:r>
            <a:endParaRPr lang="en-US" sz="2400" dirty="0"/>
          </a:p>
        </p:txBody>
      </p:sp>
      <p:sp>
        <p:nvSpPr>
          <p:cNvPr id="5" name="Text Placeholder 4"/>
          <p:cNvSpPr>
            <a:spLocks noGrp="1"/>
          </p:cNvSpPr>
          <p:nvPr>
            <p:ph type="body" idx="1"/>
          </p:nvPr>
        </p:nvSpPr>
        <p:spPr>
          <a:xfrm>
            <a:off x="457200" y="1535113"/>
            <a:ext cx="4040188" cy="827088"/>
          </a:xfrm>
        </p:spPr>
        <p:txBody>
          <a:bodyPr/>
          <a:lstStyle/>
          <a:p>
            <a:r>
              <a:rPr lang="en-US" dirty="0" smtClean="0"/>
              <a:t>Intradermal injection of PPD.</a:t>
            </a:r>
            <a:endParaRPr lang="en-US" dirty="0"/>
          </a:p>
        </p:txBody>
      </p:sp>
      <p:pic>
        <p:nvPicPr>
          <p:cNvPr id="9" name="Content Placeholder 8" descr="tb skin test.jpg"/>
          <p:cNvPicPr>
            <a:picLocks noGrp="1" noChangeAspect="1"/>
          </p:cNvPicPr>
          <p:nvPr>
            <p:ph sz="half" idx="2"/>
          </p:nvPr>
        </p:nvPicPr>
        <p:blipFill>
          <a:blip r:embed="rId2" cstate="print"/>
          <a:stretch>
            <a:fillRect/>
          </a:stretch>
        </p:blipFill>
        <p:spPr>
          <a:xfrm>
            <a:off x="533400" y="3048000"/>
            <a:ext cx="4040188" cy="2634905"/>
          </a:xfrm>
        </p:spPr>
      </p:pic>
      <p:sp>
        <p:nvSpPr>
          <p:cNvPr id="7" name="Text Placeholder 6"/>
          <p:cNvSpPr>
            <a:spLocks noGrp="1"/>
          </p:cNvSpPr>
          <p:nvPr>
            <p:ph type="body" sz="quarter" idx="3"/>
          </p:nvPr>
        </p:nvSpPr>
        <p:spPr>
          <a:xfrm>
            <a:off x="4645025" y="1535112"/>
            <a:ext cx="4041775" cy="1360487"/>
          </a:xfrm>
        </p:spPr>
        <p:txBody>
          <a:bodyPr>
            <a:normAutofit fontScale="92500" lnSpcReduction="10000"/>
          </a:bodyPr>
          <a:lstStyle/>
          <a:p>
            <a:r>
              <a:rPr lang="en-US" dirty="0" smtClean="0"/>
              <a:t>The TB skin test must be “read” or measured 48-72 hours after the injection to properly interpret the results.</a:t>
            </a:r>
            <a:endParaRPr lang="en-US" dirty="0"/>
          </a:p>
        </p:txBody>
      </p:sp>
      <p:pic>
        <p:nvPicPr>
          <p:cNvPr id="10" name="Content Placeholder 9" descr="testing tb.jpg"/>
          <p:cNvPicPr>
            <a:picLocks noGrp="1" noChangeAspect="1"/>
          </p:cNvPicPr>
          <p:nvPr>
            <p:ph sz="quarter" idx="4"/>
          </p:nvPr>
        </p:nvPicPr>
        <p:blipFill>
          <a:blip r:embed="rId3" cstate="print"/>
          <a:stretch>
            <a:fillRect/>
          </a:stretch>
        </p:blipFill>
        <p:spPr>
          <a:xfrm>
            <a:off x="4953000" y="2895600"/>
            <a:ext cx="2864684" cy="2849563"/>
          </a:xfr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000" dirty="0" smtClean="0"/>
              <a:t>Why is the United States one of the few countries that does not vaccinate with the </a:t>
            </a:r>
            <a:r>
              <a:rPr lang="en-US" sz="2000" dirty="0" err="1" smtClean="0"/>
              <a:t>Bacille</a:t>
            </a:r>
            <a:r>
              <a:rPr lang="en-US" sz="2000" dirty="0" smtClean="0"/>
              <a:t> </a:t>
            </a:r>
            <a:r>
              <a:rPr lang="en-US" sz="2000" dirty="0" err="1" smtClean="0"/>
              <a:t>Calmette</a:t>
            </a:r>
            <a:r>
              <a:rPr lang="en-US" sz="2000" dirty="0" smtClean="0"/>
              <a:t> Guerin (BCG) vaccine to prevent TB?</a:t>
            </a:r>
            <a:endParaRPr lang="en-US" sz="2000" dirty="0"/>
          </a:p>
        </p:txBody>
      </p:sp>
      <p:pic>
        <p:nvPicPr>
          <p:cNvPr id="9" name="Content Placeholder 8" descr="tb bcg map.png"/>
          <p:cNvPicPr>
            <a:picLocks noGrp="1" noChangeAspect="1"/>
          </p:cNvPicPr>
          <p:nvPr>
            <p:ph idx="1"/>
          </p:nvPr>
        </p:nvPicPr>
        <p:blipFill>
          <a:blip r:embed="rId2" cstate="print"/>
          <a:stretch>
            <a:fillRect/>
          </a:stretch>
        </p:blipFill>
        <p:spPr>
          <a:xfrm>
            <a:off x="1447800" y="1600200"/>
            <a:ext cx="6172200" cy="4495800"/>
          </a:xfr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000" dirty="0" smtClean="0"/>
              <a:t>	CD8:  </a:t>
            </a:r>
            <a:r>
              <a:rPr lang="en-US" sz="2000" dirty="0" smtClean="0">
                <a:solidFill>
                  <a:srgbClr val="C00000"/>
                </a:solidFill>
              </a:rPr>
              <a:t>Cytotoxic  T cells</a:t>
            </a:r>
            <a:r>
              <a:rPr lang="en-US" sz="2000" dirty="0" smtClean="0"/>
              <a:t/>
            </a:r>
            <a:br>
              <a:rPr lang="en-US" sz="2000" dirty="0" smtClean="0"/>
            </a:br>
            <a:r>
              <a:rPr lang="en-US" sz="2000" dirty="0" smtClean="0"/>
              <a:t>		- antiviral and anticancer cells that are attracted to cells 			tagged by helper T cells to cause the death of the 			foreign cells</a:t>
            </a:r>
            <a:br>
              <a:rPr lang="en-US" sz="2000" dirty="0" smtClean="0"/>
            </a:br>
            <a:r>
              <a:rPr lang="en-US" sz="2000" dirty="0" smtClean="0"/>
              <a:t>		- chemicals released from cytotoxic T cells lyse the foreign 			cells</a:t>
            </a:r>
            <a:br>
              <a:rPr lang="en-US" sz="2000" dirty="0" smtClean="0"/>
            </a:br>
            <a:r>
              <a:rPr lang="en-US" sz="2000" dirty="0" smtClean="0"/>
              <a:t/>
            </a:r>
            <a:br>
              <a:rPr lang="en-US" sz="2000" dirty="0" smtClean="0"/>
            </a:br>
            <a:r>
              <a:rPr lang="en-US" sz="2000" dirty="0" smtClean="0"/>
              <a:t>	</a:t>
            </a:r>
            <a:r>
              <a:rPr lang="en-US" sz="2000" smtClean="0"/>
              <a:t>           </a:t>
            </a:r>
            <a:r>
              <a:rPr lang="en-US" sz="2000" smtClean="0">
                <a:solidFill>
                  <a:srgbClr val="C00000"/>
                </a:solidFill>
              </a:rPr>
              <a:t>Suppressor </a:t>
            </a:r>
            <a:r>
              <a:rPr lang="en-US" sz="2000" dirty="0" smtClean="0">
                <a:solidFill>
                  <a:srgbClr val="C00000"/>
                </a:solidFill>
              </a:rPr>
              <a:t>T cells</a:t>
            </a:r>
            <a:r>
              <a:rPr lang="en-US" sz="2000" dirty="0" smtClean="0"/>
              <a:t/>
            </a:r>
            <a:br>
              <a:rPr lang="en-US" sz="2000" dirty="0" smtClean="0"/>
            </a:br>
            <a:r>
              <a:rPr lang="en-US" sz="2000" dirty="0" smtClean="0"/>
              <a:t>		- regulate immune system homeostasis</a:t>
            </a:r>
            <a:br>
              <a:rPr lang="en-US" sz="2000" dirty="0" smtClean="0"/>
            </a:br>
            <a:r>
              <a:rPr lang="en-US" sz="2000" dirty="0" smtClean="0"/>
              <a:t>		- suppress activity of other immune cells when necessary</a:t>
            </a:r>
            <a:endParaRPr lang="en-US" sz="20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Cytotoxic T lymphocytes attack cells marked by T helper cells as foreign (cancer cells, virally infected cells, foreign tissues and organs).  The cytotoxic t cell releases perforin proteins to destroy the cell.</a:t>
            </a:r>
            <a:endParaRPr lang="en-US" sz="2400" dirty="0"/>
          </a:p>
        </p:txBody>
      </p:sp>
      <p:pic>
        <p:nvPicPr>
          <p:cNvPr id="5" name="Content Placeholder 4" descr="interaction of t helper.jpg"/>
          <p:cNvPicPr>
            <a:picLocks noGrp="1" noChangeAspect="1"/>
          </p:cNvPicPr>
          <p:nvPr>
            <p:ph idx="1"/>
          </p:nvPr>
        </p:nvPicPr>
        <p:blipFill>
          <a:blip r:embed="rId2" cstate="print"/>
          <a:stretch>
            <a:fillRect/>
          </a:stretch>
        </p:blipFill>
        <p:spPr>
          <a:xfrm>
            <a:off x="2438400" y="1676400"/>
            <a:ext cx="4648199" cy="4419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Since exotoxins are proteins, they can be denatured and produce 	“</a:t>
            </a:r>
            <a:r>
              <a:rPr lang="en-US" sz="2400" dirty="0" smtClean="0">
                <a:solidFill>
                  <a:srgbClr val="7030A0"/>
                </a:solidFill>
              </a:rPr>
              <a:t>toxoids</a:t>
            </a:r>
            <a:r>
              <a:rPr lang="en-US" sz="2400" dirty="0" smtClean="0"/>
              <a:t>.”  Toxoids are not toxic but they do stimulate  the 	production of the same antibodies that the actual toxin 	would produce.  </a:t>
            </a:r>
            <a:br>
              <a:rPr lang="en-US" sz="2400" dirty="0" smtClean="0"/>
            </a:br>
            <a:r>
              <a:rPr lang="en-US" sz="2400" dirty="0" smtClean="0"/>
              <a:t/>
            </a:r>
            <a:br>
              <a:rPr lang="en-US" sz="2400" dirty="0" smtClean="0"/>
            </a:br>
            <a:r>
              <a:rPr lang="en-US" sz="2400" dirty="0" smtClean="0"/>
              <a:t>Antibodies against a toxin are called </a:t>
            </a:r>
            <a:r>
              <a:rPr lang="en-US" sz="2400" dirty="0" smtClean="0">
                <a:solidFill>
                  <a:srgbClr val="7030A0"/>
                </a:solidFill>
              </a:rPr>
              <a:t>antitoxins</a:t>
            </a:r>
            <a:r>
              <a:rPr lang="en-US" sz="2400" dirty="0" smtClean="0"/>
              <a:t>.</a:t>
            </a:r>
            <a:br>
              <a:rPr lang="en-US" sz="2400" dirty="0" smtClean="0"/>
            </a:br>
            <a:r>
              <a:rPr lang="en-US" sz="2400" dirty="0" smtClean="0"/>
              <a:t/>
            </a:r>
            <a:br>
              <a:rPr lang="en-US" sz="2400" dirty="0" smtClean="0"/>
            </a:br>
            <a:r>
              <a:rPr lang="en-US" sz="2400" dirty="0" smtClean="0"/>
              <a:t>	Ex: tetanus and diphtheria vaccines contain toxoids.</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000" dirty="0" smtClean="0"/>
              <a:t>There are many interrelationships between all aspects of your immune system, providing a complex web of communication.</a:t>
            </a:r>
            <a:br>
              <a:rPr lang="en-US" sz="2000" dirty="0" smtClean="0"/>
            </a:br>
            <a:r>
              <a:rPr lang="en-US" sz="2000" dirty="0" smtClean="0"/>
              <a:t/>
            </a:r>
            <a:br>
              <a:rPr lang="en-US" sz="2000" dirty="0" smtClean="0"/>
            </a:br>
            <a:r>
              <a:rPr lang="en-US" sz="2000" dirty="0" smtClean="0"/>
              <a:t>	For example: macrophages are also Antigen Presenting Cells to the 			3</a:t>
            </a:r>
            <a:r>
              <a:rPr lang="en-US" sz="2000" baseline="30000" dirty="0" smtClean="0"/>
              <a:t>rd</a:t>
            </a:r>
            <a:r>
              <a:rPr lang="en-US" sz="2000" dirty="0" smtClean="0"/>
              <a:t> line of defense</a:t>
            </a:r>
            <a:endParaRPr lang="en-US" sz="20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2400" dirty="0" smtClean="0"/>
              <a:t>SEROLOGIC TESTING</a:t>
            </a:r>
            <a:endParaRPr lang="en-US" sz="24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800" dirty="0" smtClean="0">
                <a:solidFill>
                  <a:srgbClr val="FF0000"/>
                </a:solidFill>
              </a:rPr>
              <a:t>Serology</a:t>
            </a:r>
            <a:r>
              <a:rPr lang="en-US" sz="2800" dirty="0" smtClean="0"/>
              <a:t> is the study of blood serum and the antibodies and antigens which may be present in blood serum.</a:t>
            </a:r>
            <a:br>
              <a:rPr lang="en-US" sz="2800" dirty="0" smtClean="0"/>
            </a:br>
            <a:r>
              <a:rPr lang="en-US" sz="2800" dirty="0" smtClean="0"/>
              <a:t/>
            </a:r>
            <a:br>
              <a:rPr lang="en-US" sz="2800" dirty="0" smtClean="0"/>
            </a:br>
            <a:r>
              <a:rPr lang="en-US" sz="2800" dirty="0"/>
              <a:t>T</a:t>
            </a:r>
            <a:r>
              <a:rPr lang="en-US" sz="2800" dirty="0" smtClean="0"/>
              <a:t>oday, other fluids, like semen, saliva, CSF, can also be analyzed for the presence of antibodies and antigens.</a:t>
            </a:r>
            <a:br>
              <a:rPr lang="en-US" sz="2800" dirty="0" smtClean="0"/>
            </a:br>
            <a:r>
              <a:rPr lang="en-US" sz="2800" dirty="0"/>
              <a:t/>
            </a:r>
            <a:br>
              <a:rPr lang="en-US" sz="2800" dirty="0"/>
            </a:br>
            <a:r>
              <a:rPr lang="en-US" sz="2800" dirty="0" smtClean="0"/>
              <a:t>The presence of antibodies and antigens within these tested samples indicates exposure to an antigen, such as a bacterium, virus, protozoan or fungus.</a:t>
            </a:r>
            <a:endParaRPr lang="en-US" sz="2800" dirty="0"/>
          </a:p>
        </p:txBody>
      </p:sp>
    </p:spTree>
    <p:extLst>
      <p:ext uri="{BB962C8B-B14F-4D97-AF65-F5344CB8AC3E}">
        <p14:creationId xmlns:p14="http://schemas.microsoft.com/office/powerpoint/2010/main" val="41283366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800" dirty="0" smtClean="0"/>
              <a:t>In serologic tests, we are looking for </a:t>
            </a:r>
            <a:r>
              <a:rPr lang="en-US" sz="2800" dirty="0" smtClean="0">
                <a:solidFill>
                  <a:srgbClr val="0070C0"/>
                </a:solidFill>
              </a:rPr>
              <a:t>antigen-antibody interactions</a:t>
            </a:r>
            <a:r>
              <a:rPr lang="en-US" sz="2800" dirty="0" smtClean="0"/>
              <a:t> which indicate the exposure to a pathogen.</a:t>
            </a:r>
            <a:br>
              <a:rPr lang="en-US" sz="2800" dirty="0" smtClean="0"/>
            </a:br>
            <a:r>
              <a:rPr lang="en-US" sz="2800" dirty="0"/>
              <a:t/>
            </a:r>
            <a:br>
              <a:rPr lang="en-US" sz="2800" dirty="0"/>
            </a:br>
            <a:r>
              <a:rPr lang="en-US" sz="2800" dirty="0" smtClean="0"/>
              <a:t>In all serologic tests, we want to have good specificity and good sensitivity.</a:t>
            </a:r>
            <a:br>
              <a:rPr lang="en-US" sz="2800" dirty="0" smtClean="0"/>
            </a:br>
            <a:r>
              <a:rPr lang="en-US" sz="2800" dirty="0"/>
              <a:t/>
            </a:r>
            <a:br>
              <a:rPr lang="en-US" sz="2800" dirty="0"/>
            </a:br>
            <a:endParaRPr lang="en-US" sz="2800" dirty="0"/>
          </a:p>
        </p:txBody>
      </p:sp>
    </p:spTree>
    <p:extLst>
      <p:ext uri="{BB962C8B-B14F-4D97-AF65-F5344CB8AC3E}">
        <p14:creationId xmlns:p14="http://schemas.microsoft.com/office/powerpoint/2010/main" val="31869459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2800" dirty="0" smtClean="0"/>
              <a:t>With </a:t>
            </a:r>
            <a:r>
              <a:rPr lang="en-US" sz="2800" dirty="0" smtClean="0">
                <a:solidFill>
                  <a:srgbClr val="FF0000"/>
                </a:solidFill>
              </a:rPr>
              <a:t>test specificity</a:t>
            </a:r>
            <a:r>
              <a:rPr lang="en-US" sz="2800" dirty="0" smtClean="0"/>
              <a:t>, we are looking for a test that will only detect the antigen or antibody that we are trying to diagnose and no closely related antigens or antibodies.</a:t>
            </a:r>
            <a:br>
              <a:rPr lang="en-US" sz="2800" dirty="0" smtClean="0"/>
            </a:br>
            <a:r>
              <a:rPr lang="en-US" sz="2800" dirty="0"/>
              <a:t/>
            </a:r>
            <a:br>
              <a:rPr lang="en-US" sz="2800" dirty="0"/>
            </a:br>
            <a:r>
              <a:rPr lang="en-US" sz="2800" dirty="0" smtClean="0"/>
              <a:t>Serologic tests that have </a:t>
            </a:r>
            <a:r>
              <a:rPr lang="en-US" sz="2800" dirty="0" smtClean="0">
                <a:solidFill>
                  <a:srgbClr val="7030A0"/>
                </a:solidFill>
              </a:rPr>
              <a:t>poor test specificity </a:t>
            </a:r>
            <a:r>
              <a:rPr lang="en-US" sz="2800" dirty="0" smtClean="0"/>
              <a:t>have high rates of </a:t>
            </a:r>
            <a:r>
              <a:rPr lang="en-US" sz="2800" dirty="0" smtClean="0">
                <a:solidFill>
                  <a:srgbClr val="7030A0"/>
                </a:solidFill>
              </a:rPr>
              <a:t>false positive </a:t>
            </a:r>
            <a:r>
              <a:rPr lang="en-US" sz="2800" dirty="0" smtClean="0"/>
              <a:t>results.</a:t>
            </a:r>
            <a:br>
              <a:rPr lang="en-US" sz="2800" dirty="0" smtClean="0"/>
            </a:br>
            <a:r>
              <a:rPr lang="en-US" sz="2800" dirty="0"/>
              <a:t/>
            </a:r>
            <a:br>
              <a:rPr lang="en-US" sz="2800" dirty="0"/>
            </a:br>
            <a:endParaRPr lang="en-US" sz="2800" dirty="0"/>
          </a:p>
        </p:txBody>
      </p:sp>
    </p:spTree>
    <p:extLst>
      <p:ext uri="{BB962C8B-B14F-4D97-AF65-F5344CB8AC3E}">
        <p14:creationId xmlns:p14="http://schemas.microsoft.com/office/powerpoint/2010/main" val="22526332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2800" dirty="0" smtClean="0"/>
              <a:t>With </a:t>
            </a:r>
            <a:r>
              <a:rPr lang="en-US" sz="2800" dirty="0" smtClean="0">
                <a:solidFill>
                  <a:srgbClr val="FF0000"/>
                </a:solidFill>
              </a:rPr>
              <a:t>test sensitivity</a:t>
            </a:r>
            <a:r>
              <a:rPr lang="en-US" sz="2800" dirty="0" smtClean="0"/>
              <a:t>, we are looking for tests that can detect even the tiniest traces of antibody or antigen within the patient.</a:t>
            </a:r>
            <a:br>
              <a:rPr lang="en-US" sz="2800" dirty="0" smtClean="0"/>
            </a:br>
            <a:r>
              <a:rPr lang="en-US" sz="2800" dirty="0"/>
              <a:t/>
            </a:r>
            <a:br>
              <a:rPr lang="en-US" sz="2800" dirty="0"/>
            </a:br>
            <a:r>
              <a:rPr lang="en-US" sz="2800" dirty="0" smtClean="0"/>
              <a:t>Serologic tests with </a:t>
            </a:r>
            <a:r>
              <a:rPr lang="en-US" sz="2800" dirty="0" smtClean="0">
                <a:solidFill>
                  <a:srgbClr val="7030A0"/>
                </a:solidFill>
              </a:rPr>
              <a:t>poor test sensitivity </a:t>
            </a:r>
            <a:r>
              <a:rPr lang="en-US" sz="2800" dirty="0" smtClean="0"/>
              <a:t>have high rates of </a:t>
            </a:r>
            <a:r>
              <a:rPr lang="en-US" sz="2800" dirty="0" smtClean="0">
                <a:solidFill>
                  <a:srgbClr val="7030A0"/>
                </a:solidFill>
              </a:rPr>
              <a:t>false negative</a:t>
            </a:r>
            <a:r>
              <a:rPr lang="en-US" sz="2800" dirty="0" smtClean="0"/>
              <a:t> results.</a:t>
            </a:r>
            <a:br>
              <a:rPr lang="en-US" sz="2800" dirty="0" smtClean="0"/>
            </a:br>
            <a:r>
              <a:rPr lang="en-US" sz="2800" dirty="0"/>
              <a:t/>
            </a:r>
            <a:br>
              <a:rPr lang="en-US" sz="2800" dirty="0"/>
            </a:br>
            <a:endParaRPr lang="en-US" sz="2800" dirty="0"/>
          </a:p>
        </p:txBody>
      </p:sp>
    </p:spTree>
    <p:extLst>
      <p:ext uri="{BB962C8B-B14F-4D97-AF65-F5344CB8AC3E}">
        <p14:creationId xmlns:p14="http://schemas.microsoft.com/office/powerpoint/2010/main" val="50227106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2800" dirty="0" smtClean="0"/>
              <a:t>AGGLUTINATION TESTS</a:t>
            </a:r>
            <a:br>
              <a:rPr lang="en-US" sz="2800" dirty="0" smtClean="0"/>
            </a:br>
            <a:r>
              <a:rPr lang="en-US" sz="2800" dirty="0"/>
              <a:t/>
            </a:r>
            <a:br>
              <a:rPr lang="en-US" sz="2800" dirty="0"/>
            </a:br>
            <a:r>
              <a:rPr lang="en-US" sz="2800" dirty="0" smtClean="0"/>
              <a:t>COMPLEMENT FIXATION TESTS</a:t>
            </a:r>
            <a:br>
              <a:rPr lang="en-US" sz="2800" dirty="0" smtClean="0"/>
            </a:br>
            <a:r>
              <a:rPr lang="en-US" sz="2800" dirty="0"/>
              <a:t/>
            </a:r>
            <a:br>
              <a:rPr lang="en-US" sz="2800" dirty="0"/>
            </a:br>
            <a:r>
              <a:rPr lang="en-US" sz="2800" dirty="0" smtClean="0"/>
              <a:t>ELISA TESTS</a:t>
            </a:r>
            <a:br>
              <a:rPr lang="en-US" sz="2800" dirty="0" smtClean="0"/>
            </a:br>
            <a:r>
              <a:rPr lang="en-US" sz="2800" dirty="0"/>
              <a:t/>
            </a:r>
            <a:br>
              <a:rPr lang="en-US" sz="2800" dirty="0"/>
            </a:br>
            <a:r>
              <a:rPr lang="en-US" sz="2800" dirty="0" smtClean="0"/>
              <a:t>FLUORESCENT ANTIBODY TESTS</a:t>
            </a:r>
            <a:endParaRPr lang="en-US" sz="2800" dirty="0"/>
          </a:p>
        </p:txBody>
      </p:sp>
    </p:spTree>
    <p:extLst>
      <p:ext uri="{BB962C8B-B14F-4D97-AF65-F5344CB8AC3E}">
        <p14:creationId xmlns:p14="http://schemas.microsoft.com/office/powerpoint/2010/main" val="35325141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KNOW about the ELISA test!!!</a:t>
            </a:r>
            <a:br>
              <a:rPr lang="en-US" sz="2000" dirty="0" smtClean="0"/>
            </a:br>
            <a:r>
              <a:rPr lang="en-US" sz="2000" dirty="0"/>
              <a:t/>
            </a:r>
            <a:br>
              <a:rPr lang="en-US" sz="2000" dirty="0"/>
            </a:br>
            <a:r>
              <a:rPr lang="en-US" sz="2000" dirty="0" smtClean="0">
                <a:solidFill>
                  <a:srgbClr val="C00000"/>
                </a:solidFill>
              </a:rPr>
              <a:t>E</a:t>
            </a:r>
            <a:r>
              <a:rPr lang="en-US" sz="2000" dirty="0" smtClean="0"/>
              <a:t>nzyme </a:t>
            </a:r>
            <a:r>
              <a:rPr lang="en-US" sz="2000" dirty="0" smtClean="0">
                <a:solidFill>
                  <a:srgbClr val="C00000"/>
                </a:solidFill>
              </a:rPr>
              <a:t>L</a:t>
            </a:r>
            <a:r>
              <a:rPr lang="en-US" sz="2000" dirty="0" smtClean="0"/>
              <a:t>inked </a:t>
            </a:r>
            <a:r>
              <a:rPr lang="en-US" sz="2000" dirty="0" smtClean="0">
                <a:solidFill>
                  <a:srgbClr val="C00000"/>
                </a:solidFill>
              </a:rPr>
              <a:t>I</a:t>
            </a:r>
            <a:r>
              <a:rPr lang="en-US" sz="2000" dirty="0" smtClean="0"/>
              <a:t>mmuno</a:t>
            </a:r>
            <a:r>
              <a:rPr lang="en-US" sz="2000" dirty="0" smtClean="0">
                <a:solidFill>
                  <a:srgbClr val="C00000"/>
                </a:solidFill>
              </a:rPr>
              <a:t>S</a:t>
            </a:r>
            <a:r>
              <a:rPr lang="en-US" sz="2000" dirty="0" smtClean="0"/>
              <a:t>orbent </a:t>
            </a:r>
            <a:r>
              <a:rPr lang="en-US" sz="2000" dirty="0" smtClean="0">
                <a:solidFill>
                  <a:srgbClr val="C00000"/>
                </a:solidFill>
              </a:rPr>
              <a:t>A</a:t>
            </a:r>
            <a:r>
              <a:rPr lang="en-US" sz="2000" dirty="0" smtClean="0"/>
              <a:t>ssay test</a:t>
            </a:r>
            <a:endParaRPr lang="en-US" sz="2000" dirty="0"/>
          </a:p>
        </p:txBody>
      </p:sp>
      <p:pic>
        <p:nvPicPr>
          <p:cNvPr id="4" name="Content Placeholder 3" descr="microplate_activity_diagram ELISA.jpg"/>
          <p:cNvPicPr>
            <a:picLocks noGrp="1" noChangeAspect="1"/>
          </p:cNvPicPr>
          <p:nvPr>
            <p:ph idx="1"/>
          </p:nvPr>
        </p:nvPicPr>
        <p:blipFill>
          <a:blip r:embed="rId2" cstate="print"/>
          <a:stretch>
            <a:fillRect/>
          </a:stretch>
        </p:blipFill>
        <p:spPr>
          <a:xfrm>
            <a:off x="1676400" y="1295400"/>
            <a:ext cx="5867400" cy="4724399"/>
          </a:xfr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11362"/>
          </a:xfrm>
        </p:spPr>
        <p:txBody>
          <a:bodyPr>
            <a:normAutofit fontScale="90000"/>
          </a:bodyPr>
          <a:lstStyle/>
          <a:p>
            <a:r>
              <a:rPr lang="en-US" sz="1800" b="1" u="sng" dirty="0" smtClean="0"/>
              <a:t>ELISA test</a:t>
            </a:r>
            <a:r>
              <a:rPr lang="en-US" sz="1800" dirty="0" smtClean="0"/>
              <a:t/>
            </a:r>
            <a:br>
              <a:rPr lang="en-US" sz="1800" dirty="0" smtClean="0"/>
            </a:br>
            <a:r>
              <a:rPr lang="en-US" sz="1800" dirty="0" smtClean="0"/>
              <a:t>red dots = antigen (disease) being tested for </a:t>
            </a:r>
            <a:br>
              <a:rPr lang="en-US" sz="1800" dirty="0" smtClean="0"/>
            </a:br>
            <a:r>
              <a:rPr lang="en-US" sz="1800" dirty="0" smtClean="0"/>
              <a:t>yellow antibodies = antibodies from a patient positive for the infection being tested for</a:t>
            </a:r>
            <a:br>
              <a:rPr lang="en-US" sz="1800" dirty="0" smtClean="0"/>
            </a:br>
            <a:r>
              <a:rPr lang="en-US" sz="1800" dirty="0" smtClean="0"/>
              <a:t>blue asterisked antibodies = enzyme linked antibodies that attach to the antibody being test for in the patients serum</a:t>
            </a:r>
            <a:br>
              <a:rPr lang="en-US" sz="1800" dirty="0" smtClean="0"/>
            </a:br>
            <a:r>
              <a:rPr lang="en-US" sz="1800" dirty="0" smtClean="0"/>
              <a:t>substrate = the enzymes substrate; if the entire series of antibodies have attached (absorbed) to the well, then the enzyme linked antibody will cause the substrate to change colors and reveal a positive test result</a:t>
            </a:r>
            <a:endParaRPr lang="en-US" sz="1800" dirty="0"/>
          </a:p>
        </p:txBody>
      </p:sp>
      <p:pic>
        <p:nvPicPr>
          <p:cNvPr id="5" name="Content Placeholder 4" descr="elisa3.jpg"/>
          <p:cNvPicPr>
            <a:picLocks noGrp="1" noChangeAspect="1"/>
          </p:cNvPicPr>
          <p:nvPr>
            <p:ph idx="1"/>
          </p:nvPr>
        </p:nvPicPr>
        <p:blipFill>
          <a:blip r:embed="rId2" cstate="print"/>
          <a:stretch>
            <a:fillRect/>
          </a:stretch>
        </p:blipFill>
        <p:spPr>
          <a:xfrm>
            <a:off x="2514600" y="2286000"/>
            <a:ext cx="4157472" cy="4181856"/>
          </a:xfr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lstStyle/>
          <a:p>
            <a:r>
              <a:rPr lang="en-US" dirty="0" smtClean="0"/>
              <a:t>Common Questions about HIV Testing</a:t>
            </a:r>
            <a:br>
              <a:rPr lang="en-US" dirty="0" smtClean="0"/>
            </a:br>
            <a:r>
              <a:rPr lang="en-US" dirty="0"/>
              <a:t/>
            </a:r>
            <a:br>
              <a:rPr lang="en-US" dirty="0"/>
            </a:br>
            <a:r>
              <a:rPr lang="en-US" sz="1800" dirty="0">
                <a:hlinkClick r:id="rId2"/>
              </a:rPr>
              <a:t>http</a:t>
            </a:r>
            <a:r>
              <a:rPr lang="en-US" sz="1800">
                <a:hlinkClick r:id="rId2"/>
              </a:rPr>
              <a:t>://</a:t>
            </a:r>
            <a:r>
              <a:rPr lang="en-US" sz="1800" smtClean="0">
                <a:hlinkClick r:id="rId2"/>
              </a:rPr>
              <a:t>www.youtube.com/watch?v=hjDPCoj4ElA&amp;feature=related</a:t>
            </a:r>
            <a:r>
              <a:rPr lang="en-US" sz="1800" smtClean="0"/>
              <a:t/>
            </a:r>
            <a:br>
              <a:rPr lang="en-US" sz="1800" smtClean="0"/>
            </a:br>
            <a:endParaRPr lang="en-US" sz="1800" dirty="0"/>
          </a:p>
        </p:txBody>
      </p:sp>
    </p:spTree>
    <p:extLst>
      <p:ext uri="{BB962C8B-B14F-4D97-AF65-F5344CB8AC3E}">
        <p14:creationId xmlns:p14="http://schemas.microsoft.com/office/powerpoint/2010/main" val="291357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sz="2400" dirty="0" smtClean="0"/>
              <a:t>Harmful bacterial exotoxins can be denatured to produce harmless “toxoids” which, because they still contain the antigenic molecules (determinants) of the </a:t>
            </a:r>
            <a:r>
              <a:rPr lang="en-US" sz="2400" dirty="0" err="1" smtClean="0"/>
              <a:t>exotoxin</a:t>
            </a:r>
            <a:r>
              <a:rPr lang="en-US" sz="2400" dirty="0" smtClean="0"/>
              <a:t>, produce the same antibodies as the </a:t>
            </a:r>
            <a:r>
              <a:rPr lang="en-US" sz="2400" dirty="0" err="1" smtClean="0"/>
              <a:t>exotoxin</a:t>
            </a:r>
            <a:r>
              <a:rPr lang="en-US" sz="2400" dirty="0" smtClean="0"/>
              <a:t> would and can be used to vaccinate and protect patients.</a:t>
            </a:r>
            <a:endParaRPr lang="en-US" sz="2400" dirty="0"/>
          </a:p>
        </p:txBody>
      </p:sp>
      <p:pic>
        <p:nvPicPr>
          <p:cNvPr id="4" name="Content Placeholder 3" descr="15-06_endotoxins_1 FEVER.jpg"/>
          <p:cNvPicPr>
            <a:picLocks noGrp="1" noChangeAspect="1"/>
          </p:cNvPicPr>
          <p:nvPr>
            <p:ph idx="1"/>
          </p:nvPr>
        </p:nvPicPr>
        <p:blipFill>
          <a:blip r:embed="rId2" cstate="print"/>
          <a:stretch>
            <a:fillRect/>
          </a:stretch>
        </p:blipFill>
        <p:spPr>
          <a:xfrm>
            <a:off x="1447800" y="1905000"/>
            <a:ext cx="5943600" cy="3810000"/>
          </a:xfr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1400" dirty="0" smtClean="0"/>
              <a:t>PACKET 5 LEARNING OBJECTIVES</a:t>
            </a:r>
            <a:br>
              <a:rPr lang="en-US" sz="1400" dirty="0" smtClean="0"/>
            </a:br>
            <a:r>
              <a:rPr lang="en-US" sz="1400" dirty="0"/>
              <a:t/>
            </a:r>
            <a:br>
              <a:rPr lang="en-US" sz="1400" dirty="0"/>
            </a:br>
            <a:r>
              <a:rPr lang="en-US" sz="1400" dirty="0" smtClean="0"/>
              <a:t>1.  Be able to differentiate between the words pathogen, infection, disease and virulence.</a:t>
            </a:r>
            <a:br>
              <a:rPr lang="en-US" sz="1400" dirty="0" smtClean="0"/>
            </a:br>
            <a:r>
              <a:rPr lang="en-US" sz="1400" dirty="0" smtClean="0"/>
              <a:t>2.  Explain the difference between primary, opportunistic and attenuated pathogens.</a:t>
            </a:r>
            <a:br>
              <a:rPr lang="en-US" sz="1400" dirty="0" smtClean="0"/>
            </a:br>
            <a:r>
              <a:rPr lang="en-US" sz="1400" dirty="0" smtClean="0"/>
              <a:t>3.  Be able to explain what has to happen for any microbe to infect a host and cause disease.</a:t>
            </a:r>
            <a:br>
              <a:rPr lang="en-US" sz="1400" dirty="0" smtClean="0"/>
            </a:br>
            <a:r>
              <a:rPr lang="en-US" sz="1400" dirty="0" smtClean="0"/>
              <a:t>4.  Be able to distinguish between exotoxins and endotoxins; be able to give examples of how toxoids and 	antitoxins work.</a:t>
            </a:r>
            <a:br>
              <a:rPr lang="en-US" sz="1400" dirty="0" smtClean="0"/>
            </a:br>
            <a:r>
              <a:rPr lang="en-US" sz="1400" dirty="0" smtClean="0"/>
              <a:t>5.  Be able to distinguish between your immune system’s three lines of defense against antigenic attack.</a:t>
            </a:r>
            <a:br>
              <a:rPr lang="en-US" sz="1400" dirty="0" smtClean="0"/>
            </a:br>
            <a:r>
              <a:rPr lang="en-US" sz="1400" dirty="0" smtClean="0"/>
              <a:t>6.  Explain what conditions reduce a person’s resistance to pathogenic disease.</a:t>
            </a:r>
            <a:br>
              <a:rPr lang="en-US" sz="1400" dirty="0" smtClean="0"/>
            </a:br>
            <a:r>
              <a:rPr lang="en-US" sz="1400" dirty="0" smtClean="0"/>
              <a:t>7.  Explain what is meant by the terms: “individual”, “racial” and “species” resistance to disease.</a:t>
            </a:r>
            <a:br>
              <a:rPr lang="en-US" sz="1400" dirty="0" smtClean="0"/>
            </a:br>
            <a:r>
              <a:rPr lang="en-US" sz="1400" dirty="0" smtClean="0"/>
              <a:t>8.  Be able to list the parts of the human body that are supposed to be sterile.</a:t>
            </a:r>
            <a:br>
              <a:rPr lang="en-US" sz="1400" dirty="0" smtClean="0"/>
            </a:br>
            <a:r>
              <a:rPr lang="en-US" sz="1400" dirty="0" smtClean="0"/>
              <a:t>9.  For the parts of the body with a normal microbial flora, explain the mechanisms that limit infections for each 	of those body parts.</a:t>
            </a:r>
            <a:br>
              <a:rPr lang="en-US" sz="1400" dirty="0" smtClean="0"/>
            </a:br>
            <a:r>
              <a:rPr lang="en-US" sz="1400" dirty="0" smtClean="0"/>
              <a:t>10.  Review each of the pathogenic microbes, mentioned by organ systems in the packet, and cross reference 	them in the 	</a:t>
            </a:r>
            <a:r>
              <a:rPr lang="en-US" sz="1400" u="sng" dirty="0" smtClean="0"/>
              <a:t>Pathogens</a:t>
            </a:r>
            <a:r>
              <a:rPr lang="en-US" sz="1400" dirty="0" smtClean="0"/>
              <a:t> handbook to know common names, scientific names, type of microbe, 	mode of transmission, signs and symptoms, vaccines and other unique characteristics of each 	pathogen.</a:t>
            </a:r>
            <a:br>
              <a:rPr lang="en-US" sz="1400" dirty="0" smtClean="0"/>
            </a:br>
            <a:r>
              <a:rPr lang="en-US" sz="1400" dirty="0" smtClean="0"/>
              <a:t>11.  Explain what organisms are classified as STORCH and why they have that designation.</a:t>
            </a:r>
            <a:br>
              <a:rPr lang="en-US" sz="1400" dirty="0" smtClean="0"/>
            </a:br>
            <a:r>
              <a:rPr lang="en-US" sz="1400" dirty="0" smtClean="0"/>
              <a:t>12.  Be able to explain the different components of your blood and differentiate the different leukocytes.</a:t>
            </a:r>
            <a:br>
              <a:rPr lang="en-US" sz="1400" dirty="0" smtClean="0"/>
            </a:br>
            <a:r>
              <a:rPr lang="en-US" sz="1400" dirty="0" smtClean="0"/>
              <a:t>13.  Relate how inflammation, fevers, interferon and natural killer cells are classified as a part of your immune 	system’s second line of defense.</a:t>
            </a:r>
            <a:br>
              <a:rPr lang="en-US" sz="1400" dirty="0" smtClean="0"/>
            </a:br>
            <a:r>
              <a:rPr lang="en-US" sz="1400" dirty="0" smtClean="0"/>
              <a:t>14.  Be able to differentiate between the immune system’s third line humoral and cellular immunity.</a:t>
            </a:r>
            <a:endParaRPr lang="en-US" sz="1400" dirty="0"/>
          </a:p>
        </p:txBody>
      </p:sp>
    </p:spTree>
    <p:extLst>
      <p:ext uri="{BB962C8B-B14F-4D97-AF65-F5344CB8AC3E}">
        <p14:creationId xmlns:p14="http://schemas.microsoft.com/office/powerpoint/2010/main" val="16134031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1400" dirty="0" smtClean="0"/>
              <a:t>15.  Be able to draw the parts of an antibody, know about the five different types of antibodies and explain 	how antibodies work to fight antigens.</a:t>
            </a:r>
            <a:br>
              <a:rPr lang="en-US" sz="1400" dirty="0" smtClean="0"/>
            </a:br>
            <a:r>
              <a:rPr lang="en-US" sz="1400" dirty="0" smtClean="0"/>
              <a:t>16.  Be able to name the ways you acquire immunity naturally and artificially.</a:t>
            </a:r>
            <a:br>
              <a:rPr lang="en-US" sz="1400" dirty="0" smtClean="0"/>
            </a:br>
            <a:r>
              <a:rPr lang="en-US" sz="1400" dirty="0" smtClean="0"/>
              <a:t>17.  Differentiate between the various kinds of vaccinations and be able to explain what vaccines are needed by 	people of different ages.</a:t>
            </a:r>
            <a:br>
              <a:rPr lang="en-US" sz="1400" dirty="0" smtClean="0"/>
            </a:br>
            <a:r>
              <a:rPr lang="en-US" sz="1400" dirty="0" smtClean="0"/>
              <a:t>18.  BE able to differentiate between the different types of T lymphocytes and explain the relationship between  	T cells, B cells and macrophages.</a:t>
            </a:r>
            <a:br>
              <a:rPr lang="en-US" sz="1400" dirty="0" smtClean="0"/>
            </a:br>
            <a:r>
              <a:rPr lang="en-US" sz="1400" dirty="0" smtClean="0"/>
              <a:t>19.  Define serology and give examples of what types of samples can be used in serologic testing.</a:t>
            </a:r>
            <a:br>
              <a:rPr lang="en-US" sz="1400" dirty="0" smtClean="0"/>
            </a:br>
            <a:r>
              <a:rPr lang="en-US" sz="1400" dirty="0" smtClean="0"/>
              <a:t>20.  Differentiate between the concepts of serologic test specificity and test sensitivity.</a:t>
            </a:r>
            <a:br>
              <a:rPr lang="en-US" sz="1400" dirty="0" smtClean="0"/>
            </a:br>
            <a:r>
              <a:rPr lang="en-US" sz="1400" dirty="0" smtClean="0"/>
              <a:t>21.  Be able to explain how ELISA testing works to identify a patient with HIV.</a:t>
            </a:r>
            <a:endParaRPr lang="en-US" sz="1400" dirty="0"/>
          </a:p>
        </p:txBody>
      </p:sp>
    </p:spTree>
    <p:extLst>
      <p:ext uri="{BB962C8B-B14F-4D97-AF65-F5344CB8AC3E}">
        <p14:creationId xmlns:p14="http://schemas.microsoft.com/office/powerpoint/2010/main" val="183070260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2590800"/>
          </a:xfrm>
        </p:spPr>
        <p:txBody>
          <a:bodyPr>
            <a:normAutofit/>
          </a:bodyPr>
          <a:lstStyle/>
          <a:p>
            <a:r>
              <a:rPr lang="en-US" sz="4800" dirty="0" smtClean="0">
                <a:solidFill>
                  <a:srgbClr val="FF0000"/>
                </a:solidFill>
              </a:rPr>
              <a:t>C</a:t>
            </a:r>
            <a:r>
              <a:rPr lang="en-US" sz="4800" dirty="0" smtClean="0">
                <a:solidFill>
                  <a:srgbClr val="FFC000"/>
                </a:solidFill>
              </a:rPr>
              <a:t>O</a:t>
            </a:r>
            <a:r>
              <a:rPr lang="en-US" sz="4800" dirty="0" smtClean="0">
                <a:solidFill>
                  <a:srgbClr val="00B050"/>
                </a:solidFill>
              </a:rPr>
              <a:t>N</a:t>
            </a:r>
            <a:r>
              <a:rPr lang="en-US" sz="4800" dirty="0" smtClean="0">
                <a:solidFill>
                  <a:srgbClr val="0070C0"/>
                </a:solidFill>
              </a:rPr>
              <a:t>G</a:t>
            </a:r>
            <a:r>
              <a:rPr lang="en-US" sz="4800" dirty="0" smtClean="0">
                <a:solidFill>
                  <a:srgbClr val="FF0000"/>
                </a:solidFill>
              </a:rPr>
              <a:t>R</a:t>
            </a:r>
            <a:r>
              <a:rPr lang="en-US" sz="4800" dirty="0" smtClean="0">
                <a:solidFill>
                  <a:srgbClr val="FFC000"/>
                </a:solidFill>
              </a:rPr>
              <a:t>A</a:t>
            </a:r>
            <a:r>
              <a:rPr lang="en-US" sz="4800" dirty="0" smtClean="0">
                <a:solidFill>
                  <a:srgbClr val="00B050"/>
                </a:solidFill>
              </a:rPr>
              <a:t>T</a:t>
            </a:r>
            <a:r>
              <a:rPr lang="en-US" sz="4800" dirty="0" smtClean="0">
                <a:solidFill>
                  <a:srgbClr val="0070C0"/>
                </a:solidFill>
              </a:rPr>
              <a:t>U</a:t>
            </a:r>
            <a:r>
              <a:rPr lang="en-US" sz="4800" dirty="0" smtClean="0">
                <a:solidFill>
                  <a:srgbClr val="FF0000"/>
                </a:solidFill>
              </a:rPr>
              <a:t>L</a:t>
            </a:r>
            <a:r>
              <a:rPr lang="en-US" sz="4800" dirty="0" smtClean="0">
                <a:solidFill>
                  <a:srgbClr val="FFC000"/>
                </a:solidFill>
              </a:rPr>
              <a:t>A</a:t>
            </a:r>
            <a:r>
              <a:rPr lang="en-US" sz="4800" dirty="0">
                <a:solidFill>
                  <a:srgbClr val="00B050"/>
                </a:solidFill>
              </a:rPr>
              <a:t>T</a:t>
            </a:r>
            <a:r>
              <a:rPr lang="en-US" sz="4800" dirty="0" smtClean="0">
                <a:solidFill>
                  <a:srgbClr val="0070C0"/>
                </a:solidFill>
              </a:rPr>
              <a:t>I</a:t>
            </a:r>
            <a:r>
              <a:rPr lang="en-US" sz="4800" dirty="0" smtClean="0">
                <a:solidFill>
                  <a:srgbClr val="FF0000"/>
                </a:solidFill>
              </a:rPr>
              <a:t>O</a:t>
            </a:r>
            <a:r>
              <a:rPr lang="en-US" sz="4800" dirty="0" smtClean="0">
                <a:solidFill>
                  <a:srgbClr val="FFC000"/>
                </a:solidFill>
              </a:rPr>
              <a:t>N</a:t>
            </a:r>
            <a:r>
              <a:rPr lang="en-US" sz="4800" dirty="0" smtClean="0">
                <a:solidFill>
                  <a:srgbClr val="00B050"/>
                </a:solidFill>
              </a:rPr>
              <a:t>S</a:t>
            </a:r>
            <a:r>
              <a:rPr lang="en-US" sz="4800" dirty="0" smtClean="0">
                <a:solidFill>
                  <a:srgbClr val="0070C0"/>
                </a:solidFill>
              </a:rPr>
              <a:t>,</a:t>
            </a:r>
            <a:r>
              <a:rPr lang="en-US" sz="3600" dirty="0" smtClean="0">
                <a:solidFill>
                  <a:srgbClr val="00B0F0"/>
                </a:solidFill>
              </a:rPr>
              <a:t> </a:t>
            </a:r>
            <a:r>
              <a:rPr lang="en-US" sz="3600" dirty="0">
                <a:sym typeface="Wingdings" pitchFamily="2" charset="2"/>
              </a:rPr>
              <a:t/>
            </a:r>
            <a:br>
              <a:rPr lang="en-US" sz="3600" dirty="0">
                <a:sym typeface="Wingdings" pitchFamily="2" charset="2"/>
              </a:rPr>
            </a:br>
            <a:r>
              <a:rPr lang="en-US" sz="3600" dirty="0" smtClean="0">
                <a:solidFill>
                  <a:srgbClr val="FF0000"/>
                </a:solidFill>
                <a:sym typeface="Wingdings" pitchFamily="2" charset="2"/>
              </a:rPr>
              <a:t>you have completed the last lecture for the course. </a:t>
            </a:r>
            <a:endParaRPr lang="en-US" sz="36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2750" y="757237"/>
            <a:ext cx="2857500" cy="21431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Tetanus and diphtheria vaccines are toxoids, produced from denatured inactivated exotoxins produced by these bacteria.</a:t>
            </a:r>
            <a:endParaRPr lang="en-US" sz="2400" dirty="0"/>
          </a:p>
        </p:txBody>
      </p:sp>
      <p:pic>
        <p:nvPicPr>
          <p:cNvPr id="4" name="Content Placeholder 3" descr="toxic_vaccines baby vaccine.jpg"/>
          <p:cNvPicPr>
            <a:picLocks noGrp="1" noChangeAspect="1"/>
          </p:cNvPicPr>
          <p:nvPr>
            <p:ph idx="1"/>
          </p:nvPr>
        </p:nvPicPr>
        <p:blipFill>
          <a:blip r:embed="rId2" cstate="print"/>
          <a:stretch>
            <a:fillRect/>
          </a:stretch>
        </p:blipFill>
        <p:spPr>
          <a:xfrm>
            <a:off x="2025565" y="1953355"/>
            <a:ext cx="5092870" cy="381965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B) </a:t>
            </a:r>
            <a:r>
              <a:rPr lang="en-US" sz="2400" dirty="0" smtClean="0">
                <a:solidFill>
                  <a:srgbClr val="002060"/>
                </a:solidFill>
              </a:rPr>
              <a:t>ENDOTOXINS</a:t>
            </a:r>
            <a:r>
              <a:rPr lang="en-US" sz="2400" dirty="0" smtClean="0"/>
              <a:t> are produced by Gram negative bacteria and are 	liberated as the bacterial cells die. The lipopolysaccharide 	(LPS) portion of the Gram negative cell wall is the toxin 	and as the cells die and the cell walls disintegrate, the 	toxin is released.</a:t>
            </a:r>
            <a:br>
              <a:rPr lang="en-US" sz="2400" dirty="0" smtClean="0"/>
            </a:br>
            <a:r>
              <a:rPr lang="en-US" sz="2400" dirty="0" smtClean="0"/>
              <a:t/>
            </a:r>
            <a:br>
              <a:rPr lang="en-US" sz="2400" dirty="0" smtClean="0"/>
            </a:br>
            <a:r>
              <a:rPr lang="en-US" sz="2400" dirty="0" smtClean="0"/>
              <a:t>	Endotoxins are heat stable and therefore do not produce 		toxoids.</a:t>
            </a:r>
            <a:br>
              <a:rPr lang="en-US" sz="2400" dirty="0" smtClean="0"/>
            </a:br>
            <a:r>
              <a:rPr lang="en-US" sz="2400" dirty="0" smtClean="0"/>
              <a:t/>
            </a:r>
            <a:br>
              <a:rPr lang="en-US" sz="2400" dirty="0" smtClean="0"/>
            </a:br>
            <a:r>
              <a:rPr lang="en-US" sz="2400" dirty="0" smtClean="0"/>
              <a:t>	Fortunately, endotoxins are usually not as fatal as 			exotoxins, but 	they can cause fever, aches and 		fatigue and can result in producing shock , which 		can lead to death.</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endo exo toxins.png"/>
          <p:cNvPicPr>
            <a:picLocks noGrp="1" noChangeAspect="1"/>
          </p:cNvPicPr>
          <p:nvPr>
            <p:ph idx="1"/>
          </p:nvPr>
        </p:nvPicPr>
        <p:blipFill>
          <a:blip r:embed="rId2" cstate="print"/>
          <a:stretch>
            <a:fillRect/>
          </a:stretch>
        </p:blipFill>
        <p:spPr>
          <a:xfrm>
            <a:off x="914400" y="838200"/>
            <a:ext cx="6934200" cy="4876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Finally, to be a successful parasite, a pathogen needs a </a:t>
            </a:r>
            <a:r>
              <a:rPr lang="en-US" sz="2400" dirty="0" smtClean="0">
                <a:solidFill>
                  <a:srgbClr val="002060"/>
                </a:solidFill>
              </a:rPr>
              <a:t>portal of exit</a:t>
            </a:r>
            <a:r>
              <a:rPr lang="en-US" sz="2400" dirty="0" smtClean="0"/>
              <a:t> to escape from one host in order to enter new hosts.  These portals of exit include:</a:t>
            </a:r>
            <a:br>
              <a:rPr lang="en-US" sz="2400" dirty="0" smtClean="0"/>
            </a:br>
            <a:r>
              <a:rPr lang="en-US" sz="2400" dirty="0" smtClean="0"/>
              <a:t>	respiratory secretions</a:t>
            </a:r>
            <a:br>
              <a:rPr lang="en-US" sz="2400" dirty="0" smtClean="0"/>
            </a:br>
            <a:r>
              <a:rPr lang="en-US" sz="2400" dirty="0" smtClean="0"/>
              <a:t>	urine</a:t>
            </a:r>
            <a:br>
              <a:rPr lang="en-US" sz="2400" dirty="0" smtClean="0"/>
            </a:br>
            <a:r>
              <a:rPr lang="en-US" sz="2400" dirty="0" smtClean="0"/>
              <a:t>	feces</a:t>
            </a:r>
            <a:br>
              <a:rPr lang="en-US" sz="2400" dirty="0" smtClean="0"/>
            </a:br>
            <a:r>
              <a:rPr lang="en-US" sz="2400" dirty="0" smtClean="0"/>
              <a:t>	biological vectors</a:t>
            </a:r>
            <a:br>
              <a:rPr lang="en-US" sz="2400" dirty="0" smtClean="0"/>
            </a:br>
            <a:r>
              <a:rPr lang="en-US" sz="2400" dirty="0" smtClean="0"/>
              <a:t>	skin lesions</a:t>
            </a:r>
            <a:br>
              <a:rPr lang="en-US" sz="2400" dirty="0" smtClean="0"/>
            </a:br>
            <a:r>
              <a:rPr lang="en-US" sz="2400" dirty="0" smtClean="0"/>
              <a:t>	others</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000" dirty="0" smtClean="0"/>
              <a:t>HOW DO BACTERIA MAKE YOU SICK AND KILL YOU?</a:t>
            </a:r>
            <a:br>
              <a:rPr lang="en-US" sz="2000" dirty="0" smtClean="0"/>
            </a:br>
            <a:r>
              <a:rPr lang="en-US" sz="2000" dirty="0"/>
              <a:t/>
            </a:r>
            <a:br>
              <a:rPr lang="en-US" sz="2000" dirty="0"/>
            </a:br>
            <a:r>
              <a:rPr lang="en-US" sz="2000" dirty="0" smtClean="0"/>
              <a:t>- Bacteria cause infection and disease by three main mechanisms:</a:t>
            </a:r>
            <a:br>
              <a:rPr lang="en-US" sz="2000" dirty="0" smtClean="0"/>
            </a:br>
            <a:r>
              <a:rPr lang="en-US" sz="2000" dirty="0" smtClean="0"/>
              <a:t/>
            </a:r>
            <a:br>
              <a:rPr lang="en-US" sz="2000" dirty="0" smtClean="0"/>
            </a:br>
            <a:r>
              <a:rPr lang="en-US" sz="2000" dirty="0"/>
              <a:t>	</a:t>
            </a:r>
            <a:r>
              <a:rPr lang="en-US" sz="2000" dirty="0" smtClean="0"/>
              <a:t>1. By directly damaging cells with </a:t>
            </a:r>
            <a:r>
              <a:rPr lang="en-US" sz="2000" dirty="0" smtClean="0">
                <a:solidFill>
                  <a:srgbClr val="FF0000"/>
                </a:solidFill>
              </a:rPr>
              <a:t>microbial enzymes</a:t>
            </a:r>
            <a:r>
              <a:rPr lang="en-US" sz="2000" dirty="0" smtClean="0"/>
              <a:t/>
            </a:r>
            <a:br>
              <a:rPr lang="en-US" sz="2000" dirty="0" smtClean="0"/>
            </a:br>
            <a:r>
              <a:rPr lang="en-US" sz="2000" dirty="0" smtClean="0"/>
              <a:t/>
            </a:r>
            <a:br>
              <a:rPr lang="en-US" sz="2000" dirty="0" smtClean="0"/>
            </a:br>
            <a:r>
              <a:rPr lang="en-US" sz="2000" dirty="0"/>
              <a:t>	</a:t>
            </a:r>
            <a:r>
              <a:rPr lang="en-US" sz="2000" dirty="0" smtClean="0"/>
              <a:t>2. By producing </a:t>
            </a:r>
            <a:r>
              <a:rPr lang="en-US" sz="2000" dirty="0" smtClean="0">
                <a:solidFill>
                  <a:srgbClr val="FF0000"/>
                </a:solidFill>
              </a:rPr>
              <a:t>toxins (poisons) </a:t>
            </a:r>
            <a:r>
              <a:rPr lang="en-US" sz="2000" dirty="0" smtClean="0"/>
              <a:t>that either target specific organs or 		which can have generalized systemic effects</a:t>
            </a:r>
            <a:br>
              <a:rPr lang="en-US" sz="2000" dirty="0" smtClean="0"/>
            </a:br>
            <a:r>
              <a:rPr lang="en-US" sz="2000" dirty="0" smtClean="0"/>
              <a:t/>
            </a:r>
            <a:br>
              <a:rPr lang="en-US" sz="2000" dirty="0" smtClean="0"/>
            </a:br>
            <a:r>
              <a:rPr lang="en-US" sz="2000" dirty="0"/>
              <a:t>	</a:t>
            </a:r>
            <a:r>
              <a:rPr lang="en-US" sz="2000" dirty="0" smtClean="0"/>
              <a:t>3. By causing </a:t>
            </a:r>
            <a:r>
              <a:rPr lang="en-US" sz="2000" dirty="0" smtClean="0">
                <a:solidFill>
                  <a:srgbClr val="FF0000"/>
                </a:solidFill>
              </a:rPr>
              <a:t>hypersensitivity (allergic) reactions</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u="sng" dirty="0" smtClean="0"/>
              <a:t>Portals of exit</a:t>
            </a:r>
            <a:r>
              <a:rPr lang="en-US" sz="2400" dirty="0" smtClean="0"/>
              <a:t/>
            </a:r>
            <a:br>
              <a:rPr lang="en-US" sz="2400" dirty="0" smtClean="0"/>
            </a:br>
            <a:r>
              <a:rPr lang="en-US" sz="2200" dirty="0" smtClean="0"/>
              <a:t>All successful pathogens and parasites must escape from one host and </a:t>
            </a:r>
            <a:r>
              <a:rPr lang="en-US" sz="2200" smtClean="0"/>
              <a:t>infect another.</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752600"/>
            <a:ext cx="6553200" cy="4495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pPr algn="l"/>
            <a:r>
              <a:rPr lang="en-US" sz="2400" dirty="0" smtClean="0"/>
              <a:t>The study of detecting the spread of disease, monitoring the 	number of cases and where they occur and controlling the 	spread of disease is called </a:t>
            </a:r>
            <a:r>
              <a:rPr lang="en-US" sz="2400" i="1" dirty="0" smtClean="0">
                <a:solidFill>
                  <a:srgbClr val="FF0000"/>
                </a:solidFill>
              </a:rPr>
              <a:t>epidemiology</a:t>
            </a:r>
            <a:r>
              <a:rPr lang="en-US" sz="2400" dirty="0" smtClean="0"/>
              <a:t>.</a:t>
            </a:r>
            <a:br>
              <a:rPr lang="en-US" sz="2400" dirty="0" smtClean="0"/>
            </a:br>
            <a:r>
              <a:rPr lang="en-US" sz="2400" dirty="0" smtClean="0"/>
              <a:t/>
            </a:r>
            <a:br>
              <a:rPr lang="en-US" sz="2400" dirty="0" smtClean="0"/>
            </a:br>
            <a:r>
              <a:rPr lang="en-US" sz="2400" dirty="0" smtClean="0"/>
              <a:t>Know who publishes the MMWR </a:t>
            </a:r>
            <a:r>
              <a:rPr lang="en-US" sz="2400" dirty="0" smtClean="0">
                <a:sym typeface="Wingdings" pitchFamily="2" charset="2"/>
              </a:rPr>
              <a:t> and go to that site often 	(cdc.gov) to keep current in your knowledge of infectious 	disease.</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Understand the following terms used in epidemiology and medicine:</a:t>
            </a:r>
            <a:br>
              <a:rPr lang="en-US" sz="2400" dirty="0" smtClean="0">
                <a:sym typeface="Wingdings" pitchFamily="2" charset="2"/>
              </a:rPr>
            </a:br>
            <a:r>
              <a:rPr lang="en-US" sz="2400" dirty="0" smtClean="0">
                <a:sym typeface="Wingdings" pitchFamily="2" charset="2"/>
              </a:rPr>
              <a:t>	incubation period	</a:t>
            </a:r>
            <a:br>
              <a:rPr lang="en-US" sz="2400" dirty="0" smtClean="0">
                <a:sym typeface="Wingdings" pitchFamily="2" charset="2"/>
              </a:rPr>
            </a:br>
            <a:r>
              <a:rPr lang="en-US" sz="2400" dirty="0" smtClean="0">
                <a:sym typeface="Wingdings" pitchFamily="2" charset="2"/>
              </a:rPr>
              <a:t>	prodromal period</a:t>
            </a:r>
            <a:br>
              <a:rPr lang="en-US" sz="2400" dirty="0" smtClean="0">
                <a:sym typeface="Wingdings" pitchFamily="2" charset="2"/>
              </a:rPr>
            </a:br>
            <a:r>
              <a:rPr lang="en-US" sz="2400" dirty="0" smtClean="0">
                <a:sym typeface="Wingdings" pitchFamily="2" charset="2"/>
              </a:rPr>
              <a:t>	disease period</a:t>
            </a:r>
            <a:br>
              <a:rPr lang="en-US" sz="2400" dirty="0" smtClean="0">
                <a:sym typeface="Wingdings" pitchFamily="2" charset="2"/>
              </a:rPr>
            </a:br>
            <a:r>
              <a:rPr lang="en-US" sz="2400" dirty="0" smtClean="0">
                <a:sym typeface="Wingdings" pitchFamily="2" charset="2"/>
              </a:rPr>
              <a:t>	convalescence period</a:t>
            </a:r>
            <a:br>
              <a:rPr lang="en-US" sz="2400" dirty="0" smtClean="0">
                <a:sym typeface="Wingdings" pitchFamily="2" charset="2"/>
              </a:rPr>
            </a:br>
            <a:r>
              <a:rPr lang="en-US" sz="2400" dirty="0" smtClean="0">
                <a:sym typeface="Wingdings" pitchFamily="2" charset="2"/>
              </a:rPr>
              <a:t>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Be able to differentiate what signs vs. symptoms are.</a:t>
            </a:r>
            <a:br>
              <a:rPr lang="en-US" sz="2400" dirty="0" smtClean="0"/>
            </a:br>
            <a:r>
              <a:rPr lang="en-US" sz="2400" dirty="0" smtClean="0"/>
              <a:t/>
            </a:r>
            <a:br>
              <a:rPr lang="en-US" sz="2400" dirty="0" smtClean="0"/>
            </a:br>
            <a:r>
              <a:rPr lang="en-US" sz="2400" dirty="0" smtClean="0"/>
              <a:t>Understand the following terms:</a:t>
            </a:r>
            <a:br>
              <a:rPr lang="en-US" sz="2400" dirty="0" smtClean="0"/>
            </a:br>
            <a:r>
              <a:rPr lang="en-US" sz="2400" dirty="0" smtClean="0"/>
              <a:t>	endemic</a:t>
            </a:r>
            <a:br>
              <a:rPr lang="en-US" sz="2400" dirty="0" smtClean="0"/>
            </a:br>
            <a:r>
              <a:rPr lang="en-US" sz="2400" dirty="0" smtClean="0"/>
              <a:t>	epidemic</a:t>
            </a:r>
            <a:br>
              <a:rPr lang="en-US" sz="2400" dirty="0" smtClean="0"/>
            </a:br>
            <a:r>
              <a:rPr lang="en-US" sz="2400" dirty="0" smtClean="0"/>
              <a:t>	pandemic</a:t>
            </a:r>
            <a:br>
              <a:rPr lang="en-US" sz="2400" dirty="0" smtClean="0"/>
            </a:br>
            <a:r>
              <a:rPr lang="en-US" sz="2400" dirty="0" smtClean="0"/>
              <a:t>	morbidity</a:t>
            </a:r>
            <a:br>
              <a:rPr lang="en-US" sz="2400" dirty="0" smtClean="0"/>
            </a:br>
            <a:r>
              <a:rPr lang="en-US" sz="2400" dirty="0" smtClean="0"/>
              <a:t>	mortality</a:t>
            </a:r>
            <a:br>
              <a:rPr lang="en-US" sz="2400" dirty="0" smtClean="0"/>
            </a:br>
            <a:r>
              <a:rPr lang="en-US" sz="2400" dirty="0" smtClean="0"/>
              <a:t>	vector</a:t>
            </a:r>
            <a:br>
              <a:rPr lang="en-US" sz="2400" dirty="0" smtClean="0"/>
            </a:br>
            <a:r>
              <a:rPr lang="en-US" sz="2400" dirty="0" smtClean="0"/>
              <a:t>	</a:t>
            </a:r>
            <a:r>
              <a:rPr lang="en-US" sz="2400" dirty="0" err="1" smtClean="0"/>
              <a:t>fomite</a:t>
            </a:r>
            <a:r>
              <a:rPr lang="en-US" sz="2400" dirty="0" smtClean="0"/>
              <a:t/>
            </a:r>
            <a:br>
              <a:rPr lang="en-US" sz="2400" dirty="0" smtClean="0"/>
            </a:br>
            <a:r>
              <a:rPr lang="en-US" sz="2400" dirty="0" smtClean="0"/>
              <a:t>	zoonoses</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t>Some examples of zoonotic infections.</a:t>
            </a:r>
            <a:endParaRPr lang="en-US" sz="2000" dirty="0"/>
          </a:p>
        </p:txBody>
      </p:sp>
      <p:pic>
        <p:nvPicPr>
          <p:cNvPr id="4" name="Content Placeholder 3" descr="colostrum.jpg"/>
          <p:cNvPicPr>
            <a:picLocks noGrp="1" noChangeAspect="1"/>
          </p:cNvPicPr>
          <p:nvPr>
            <p:ph idx="1"/>
          </p:nvPr>
        </p:nvPicPr>
        <p:blipFill>
          <a:blip r:embed="rId2" cstate="print"/>
          <a:stretch>
            <a:fillRect/>
          </a:stretch>
        </p:blipFill>
        <p:spPr>
          <a:xfrm>
            <a:off x="1143000" y="1066800"/>
            <a:ext cx="6934200" cy="5562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pPr algn="l"/>
            <a:r>
              <a:rPr lang="en-US" sz="2400" dirty="0" smtClean="0"/>
              <a:t>Know what insects transmit the following infectious diseases:</a:t>
            </a:r>
            <a:br>
              <a:rPr lang="en-US" sz="2400" dirty="0" smtClean="0"/>
            </a:br>
            <a:r>
              <a:rPr lang="en-US" sz="2400" dirty="0" smtClean="0"/>
              <a:t>	</a:t>
            </a:r>
            <a:r>
              <a:rPr lang="en-US" sz="2000" dirty="0" smtClean="0"/>
              <a:t>Lyme disease</a:t>
            </a:r>
            <a:br>
              <a:rPr lang="en-US" sz="2000" dirty="0" smtClean="0"/>
            </a:br>
            <a:r>
              <a:rPr lang="en-US" sz="2000" dirty="0" smtClean="0"/>
              <a:t>	Malaria</a:t>
            </a:r>
            <a:br>
              <a:rPr lang="en-US" sz="2000" dirty="0" smtClean="0"/>
            </a:br>
            <a:r>
              <a:rPr lang="en-US" sz="2000" dirty="0" smtClean="0"/>
              <a:t>	Rocky Mountain Spotted Fever</a:t>
            </a:r>
            <a:br>
              <a:rPr lang="en-US" sz="2000" dirty="0" smtClean="0"/>
            </a:br>
            <a:r>
              <a:rPr lang="en-US" sz="2000" dirty="0" smtClean="0"/>
              <a:t>	Epidemic typhus</a:t>
            </a:r>
            <a:br>
              <a:rPr lang="en-US" sz="2000" dirty="0" smtClean="0"/>
            </a:br>
            <a:r>
              <a:rPr lang="en-US" sz="2000" dirty="0" smtClean="0"/>
              <a:t>	Tularemia</a:t>
            </a:r>
            <a:br>
              <a:rPr lang="en-US" sz="2000" dirty="0" smtClean="0"/>
            </a:br>
            <a:r>
              <a:rPr lang="en-US" sz="2000" dirty="0" smtClean="0"/>
              <a:t>	Yellow Fever</a:t>
            </a:r>
            <a:br>
              <a:rPr lang="en-US" sz="2000" dirty="0" smtClean="0"/>
            </a:br>
            <a:r>
              <a:rPr lang="en-US" sz="2000" dirty="0" smtClean="0"/>
              <a:t>	Bubonic plague</a:t>
            </a:r>
            <a:br>
              <a:rPr lang="en-US" sz="2000" dirty="0" smtClean="0"/>
            </a:br>
            <a:r>
              <a:rPr lang="en-US" sz="2000" dirty="0" smtClean="0"/>
              <a:t>	</a:t>
            </a:r>
            <a:r>
              <a:rPr lang="en-US" sz="2000" dirty="0" err="1" smtClean="0"/>
              <a:t>Chaga’s</a:t>
            </a:r>
            <a:r>
              <a:rPr lang="en-US" sz="2000" dirty="0" smtClean="0"/>
              <a:t> disease</a:t>
            </a:r>
            <a:br>
              <a:rPr lang="en-US" sz="2000" dirty="0" smtClean="0"/>
            </a:br>
            <a:r>
              <a:rPr lang="en-US" sz="2000" dirty="0" smtClean="0"/>
              <a:t>	African Sleeping sickness</a:t>
            </a:r>
            <a:br>
              <a:rPr lang="en-US" sz="2000" dirty="0" smtClean="0"/>
            </a:br>
            <a:r>
              <a:rPr lang="en-US" sz="2000" dirty="0" smtClean="0"/>
              <a:t>	Encephalitis</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The THREE GENERALIZED LINES OF DEFENSE that your body uses to prevent infectious disease.</a:t>
            </a:r>
            <a:br>
              <a:rPr lang="en-US" sz="2400" dirty="0" smtClean="0"/>
            </a:br>
            <a:r>
              <a:rPr lang="en-US" sz="2400" dirty="0" smtClean="0"/>
              <a:t/>
            </a:r>
            <a:br>
              <a:rPr lang="en-US" sz="2400" dirty="0" smtClean="0"/>
            </a:br>
            <a:r>
              <a:rPr lang="en-US" sz="2400" dirty="0" smtClean="0"/>
              <a:t>	1.  The </a:t>
            </a:r>
            <a:r>
              <a:rPr lang="en-US" sz="2400" dirty="0" smtClean="0">
                <a:solidFill>
                  <a:srgbClr val="7030A0"/>
                </a:solidFill>
              </a:rPr>
              <a:t>first line of defense </a:t>
            </a:r>
            <a:r>
              <a:rPr lang="en-US" sz="2400" dirty="0" smtClean="0"/>
              <a:t>is the </a:t>
            </a:r>
            <a:r>
              <a:rPr lang="en-US" sz="2400" dirty="0" smtClean="0">
                <a:solidFill>
                  <a:srgbClr val="7030A0"/>
                </a:solidFill>
              </a:rPr>
              <a:t>skin and mucous 			membranes </a:t>
            </a:r>
            <a:r>
              <a:rPr lang="en-US" sz="2400" dirty="0" smtClean="0"/>
              <a:t>and is </a:t>
            </a:r>
            <a:r>
              <a:rPr lang="en-US" sz="2400" b="1" dirty="0" smtClean="0"/>
              <a:t>nonspecific</a:t>
            </a:r>
            <a:r>
              <a:rPr lang="en-US" sz="2400" dirty="0" smtClean="0"/>
              <a:t>.</a:t>
            </a:r>
            <a:br>
              <a:rPr lang="en-US" sz="2400" dirty="0" smtClean="0"/>
            </a:br>
            <a:r>
              <a:rPr lang="en-US" sz="2400" dirty="0" smtClean="0"/>
              <a:t/>
            </a:r>
            <a:br>
              <a:rPr lang="en-US" sz="2400" dirty="0" smtClean="0"/>
            </a:br>
            <a:r>
              <a:rPr lang="en-US" sz="2400" dirty="0" smtClean="0"/>
              <a:t>	2. The </a:t>
            </a:r>
            <a:r>
              <a:rPr lang="en-US" sz="2400" dirty="0" smtClean="0">
                <a:solidFill>
                  <a:srgbClr val="00B050"/>
                </a:solidFill>
              </a:rPr>
              <a:t>second line of defense </a:t>
            </a:r>
            <a:r>
              <a:rPr lang="en-US" sz="2400" dirty="0" smtClean="0"/>
              <a:t>involves </a:t>
            </a:r>
            <a:r>
              <a:rPr lang="en-US" sz="2400" dirty="0" smtClean="0">
                <a:solidFill>
                  <a:srgbClr val="00B050"/>
                </a:solidFill>
              </a:rPr>
              <a:t>phagocytic white 		blood cells</a:t>
            </a:r>
            <a:r>
              <a:rPr lang="en-US" sz="2400" dirty="0" smtClean="0"/>
              <a:t> and is also </a:t>
            </a:r>
            <a:r>
              <a:rPr lang="en-US" sz="2400" b="1" dirty="0" smtClean="0"/>
              <a:t>nonspecific</a:t>
            </a:r>
            <a:r>
              <a:rPr lang="en-US" sz="2400" dirty="0" smtClean="0"/>
              <a:t>.</a:t>
            </a:r>
            <a:br>
              <a:rPr lang="en-US" sz="2400" dirty="0" smtClean="0"/>
            </a:br>
            <a:r>
              <a:rPr lang="en-US" sz="2400" dirty="0" smtClean="0"/>
              <a:t/>
            </a:r>
            <a:br>
              <a:rPr lang="en-US" sz="2400" dirty="0" smtClean="0"/>
            </a:br>
            <a:r>
              <a:rPr lang="en-US" sz="2400" dirty="0" smtClean="0"/>
              <a:t>	3. The </a:t>
            </a:r>
            <a:r>
              <a:rPr lang="en-US" sz="2400" dirty="0" smtClean="0">
                <a:solidFill>
                  <a:srgbClr val="FF0000"/>
                </a:solidFill>
              </a:rPr>
              <a:t>third line of defense </a:t>
            </a:r>
            <a:r>
              <a:rPr lang="en-US" sz="2400" dirty="0" smtClean="0"/>
              <a:t>uses </a:t>
            </a:r>
            <a:r>
              <a:rPr lang="en-US" sz="2400" dirty="0" smtClean="0">
                <a:solidFill>
                  <a:srgbClr val="FF0000"/>
                </a:solidFill>
              </a:rPr>
              <a:t>B and T lymphocytes </a:t>
            </a:r>
            <a:r>
              <a:rPr lang="en-US" sz="2400" dirty="0" smtClean="0"/>
              <a:t>and 		is </a:t>
            </a:r>
            <a:r>
              <a:rPr lang="en-US" sz="2400" b="1" dirty="0" smtClean="0"/>
              <a:t>specific.</a:t>
            </a:r>
            <a:endParaRPr lang="en-U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2400" dirty="0" smtClean="0"/>
              <a:t>What are some of the predisposing conditions that make some people less resistant (more susceptible) to getting infectious diseases?</a:t>
            </a:r>
            <a:br>
              <a:rPr lang="en-US" sz="2400" dirty="0" smtClean="0"/>
            </a:br>
            <a:r>
              <a:rPr lang="en-US" sz="2400" dirty="0" smtClean="0"/>
              <a:t/>
            </a:r>
            <a:br>
              <a:rPr lang="en-US" sz="2400" dirty="0" smtClean="0"/>
            </a:br>
            <a:r>
              <a:rPr lang="en-US" sz="2400" dirty="0" smtClean="0"/>
              <a:t>	1. Stress, fatigue, anxiety, depression, sleep deprivation</a:t>
            </a:r>
            <a:br>
              <a:rPr lang="en-US" sz="2400" dirty="0" smtClean="0"/>
            </a:br>
            <a:r>
              <a:rPr lang="en-US" sz="2400" dirty="0" smtClean="0"/>
              <a:t/>
            </a:r>
            <a:br>
              <a:rPr lang="en-US" sz="2400" dirty="0" smtClean="0"/>
            </a:br>
            <a:r>
              <a:rPr lang="en-US" sz="2400" dirty="0" smtClean="0"/>
              <a:t>	2. Age</a:t>
            </a:r>
            <a:br>
              <a:rPr lang="en-US" sz="2400" dirty="0" smtClean="0"/>
            </a:br>
            <a:r>
              <a:rPr lang="en-US" sz="2400" dirty="0" smtClean="0"/>
              <a:t/>
            </a:r>
            <a:br>
              <a:rPr lang="en-US" sz="2400" dirty="0" smtClean="0"/>
            </a:br>
            <a:r>
              <a:rPr lang="en-US" sz="2400" dirty="0" smtClean="0"/>
              <a:t>	3. Poor nutrition, poor hygiene and poor quality housing</a:t>
            </a:r>
            <a:br>
              <a:rPr lang="en-US" sz="2400" dirty="0" smtClean="0"/>
            </a:br>
            <a:r>
              <a:rPr lang="en-US" sz="2400" dirty="0" smtClean="0"/>
              <a:t/>
            </a:r>
            <a:br>
              <a:rPr lang="en-US" sz="2400" dirty="0" smtClean="0"/>
            </a:br>
            <a:r>
              <a:rPr lang="en-US" sz="2400" dirty="0" smtClean="0"/>
              <a:t>	4. Occupational hazards </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pPr algn="l"/>
            <a:r>
              <a:rPr lang="en-US" sz="2400" dirty="0" smtClean="0"/>
              <a:t>There are also some unique recognized forms or resistance that are interesting to note:</a:t>
            </a:r>
            <a:br>
              <a:rPr lang="en-US" sz="2400" dirty="0" smtClean="0"/>
            </a:br>
            <a:r>
              <a:rPr lang="en-US" sz="2400" dirty="0" smtClean="0"/>
              <a:t/>
            </a:r>
            <a:br>
              <a:rPr lang="en-US" sz="2400" dirty="0" smtClean="0"/>
            </a:br>
            <a:r>
              <a:rPr lang="en-US" sz="2400" dirty="0" smtClean="0"/>
              <a:t>	1.  </a:t>
            </a:r>
            <a:r>
              <a:rPr lang="en-US" sz="2400" i="1" dirty="0" smtClean="0">
                <a:solidFill>
                  <a:srgbClr val="7030A0"/>
                </a:solidFill>
              </a:rPr>
              <a:t>Species resistance- </a:t>
            </a:r>
            <a:r>
              <a:rPr lang="en-US" sz="2400" dirty="0" smtClean="0"/>
              <a:t>why don’t you typically get many 			of the diseases other organisms get (zoonoses 			excluded)?</a:t>
            </a:r>
            <a:br>
              <a:rPr lang="en-US" sz="2400" dirty="0" smtClean="0"/>
            </a:br>
            <a:r>
              <a:rPr lang="en-US" sz="2400" dirty="0" smtClean="0"/>
              <a:t>		</a:t>
            </a:r>
            <a:r>
              <a:rPr lang="en-US" sz="2000" dirty="0" smtClean="0"/>
              <a:t>- why don’t you get canine distemper or bacterial viral 			infections, for instance?</a:t>
            </a:r>
            <a:r>
              <a:rPr lang="en-US" sz="2400" dirty="0" smtClean="0"/>
              <a:t/>
            </a:r>
            <a:br>
              <a:rPr lang="en-US" sz="2400" dirty="0" smtClean="0"/>
            </a:br>
            <a:r>
              <a:rPr lang="en-US" sz="2400" dirty="0" smtClean="0"/>
              <a:t/>
            </a:r>
            <a:br>
              <a:rPr lang="en-US" sz="2400" dirty="0" smtClean="0"/>
            </a:br>
            <a:r>
              <a:rPr lang="en-US" sz="2400" dirty="0" smtClean="0"/>
              <a:t>	2.  </a:t>
            </a:r>
            <a:r>
              <a:rPr lang="en-US" sz="2400" i="1" dirty="0" smtClean="0">
                <a:solidFill>
                  <a:srgbClr val="7030A0"/>
                </a:solidFill>
              </a:rPr>
              <a:t>“Racial” resistance- </a:t>
            </a:r>
            <a:r>
              <a:rPr lang="en-US" sz="2400" dirty="0" smtClean="0"/>
              <a:t>why did the Indians of the Americas die 		out in such great numbers when the Europeans began 		exploring?</a:t>
            </a:r>
            <a:br>
              <a:rPr lang="en-US" sz="2400" dirty="0" smtClean="0"/>
            </a:br>
            <a:r>
              <a:rPr lang="en-US" sz="2400" dirty="0" smtClean="0"/>
              <a:t/>
            </a:r>
            <a:br>
              <a:rPr lang="en-US" sz="2400" dirty="0" smtClean="0"/>
            </a:br>
            <a:r>
              <a:rPr lang="en-US" sz="2400" dirty="0" smtClean="0"/>
              <a:t>	3.  </a:t>
            </a:r>
            <a:r>
              <a:rPr lang="en-US" sz="2400" i="1" dirty="0" smtClean="0">
                <a:solidFill>
                  <a:srgbClr val="7030A0"/>
                </a:solidFill>
              </a:rPr>
              <a:t>Individual resistance- </a:t>
            </a:r>
            <a:r>
              <a:rPr lang="en-US" sz="2400" dirty="0" smtClean="0"/>
              <a:t>why doesn’t the exposure to the 		same pathogen result in the same outcome in 			every patient?</a:t>
            </a:r>
            <a:br>
              <a:rPr lang="en-US" sz="2400" dirty="0" smtClean="0"/>
            </a:br>
            <a:r>
              <a:rPr lang="en-US" sz="2400" dirty="0"/>
              <a:t>	</a:t>
            </a:r>
            <a:r>
              <a:rPr lang="en-US" sz="2400" dirty="0" smtClean="0"/>
              <a:t>	</a:t>
            </a:r>
            <a:r>
              <a:rPr lang="en-US" sz="1800" dirty="0" smtClean="0"/>
              <a:t>- not all HIV patients progress and develop AIDS</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2800" dirty="0" smtClean="0">
                <a:solidFill>
                  <a:srgbClr val="002060"/>
                </a:solidFill>
              </a:rPr>
              <a:t>YOUR BODY’S DEFENSES USED TO PREVENT DISEASE</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1. FIRST LINE OF DEFENSE</a:t>
            </a:r>
            <a:br>
              <a:rPr lang="en-US" sz="2400" dirty="0" smtClean="0"/>
            </a:br>
            <a:r>
              <a:rPr lang="en-US" sz="2400" dirty="0" smtClean="0"/>
              <a:t/>
            </a:r>
            <a:br>
              <a:rPr lang="en-US" sz="2400" dirty="0" smtClean="0"/>
            </a:br>
            <a:r>
              <a:rPr lang="en-US" sz="2000" dirty="0" smtClean="0"/>
              <a:t>	- Your skin and mucous membranes comprise your first line of 		defense</a:t>
            </a:r>
            <a:br>
              <a:rPr lang="en-US" sz="2000" dirty="0" smtClean="0"/>
            </a:br>
            <a:r>
              <a:rPr lang="en-US" sz="2000" dirty="0" smtClean="0"/>
              <a:t>	- this defense is nonspecific, trying to protect you from all invading 		antigens</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u="sng" dirty="0" smtClean="0">
                <a:solidFill>
                  <a:srgbClr val="FF0000"/>
                </a:solidFill>
              </a:rPr>
              <a:t>Pathogenicity</a:t>
            </a:r>
            <a:r>
              <a:rPr lang="en-US" sz="2400" dirty="0" smtClean="0"/>
              <a:t> is the ability of a microbe to cause disease.</a:t>
            </a:r>
            <a:br>
              <a:rPr lang="en-US" sz="2400" dirty="0" smtClean="0"/>
            </a:br>
            <a:r>
              <a:rPr lang="en-US" sz="2400" dirty="0"/>
              <a:t/>
            </a:r>
            <a:br>
              <a:rPr lang="en-US" sz="2400" dirty="0"/>
            </a:br>
            <a:r>
              <a:rPr lang="en-US" sz="2400" u="sng" dirty="0" smtClean="0">
                <a:solidFill>
                  <a:srgbClr val="FF0000"/>
                </a:solidFill>
              </a:rPr>
              <a:t>An infection </a:t>
            </a:r>
            <a:r>
              <a:rPr lang="en-US" sz="2400" dirty="0" smtClean="0"/>
              <a:t>is when an organism enters a host and multiplies.</a:t>
            </a:r>
            <a:br>
              <a:rPr lang="en-US" sz="2400" dirty="0" smtClean="0"/>
            </a:br>
            <a:r>
              <a:rPr lang="en-US" sz="2400" dirty="0"/>
              <a:t/>
            </a:r>
            <a:br>
              <a:rPr lang="en-US" sz="2400" dirty="0"/>
            </a:br>
            <a:r>
              <a:rPr lang="en-US" sz="2400" u="sng" dirty="0" smtClean="0">
                <a:solidFill>
                  <a:srgbClr val="FF0000"/>
                </a:solidFill>
              </a:rPr>
              <a:t>Disease </a:t>
            </a:r>
            <a:r>
              <a:rPr lang="en-US" sz="2400" dirty="0" smtClean="0"/>
              <a:t>is when an infection proceeds to cause some host cell 		function(s) to become impaired.</a:t>
            </a:r>
            <a:br>
              <a:rPr lang="en-US" sz="2400" dirty="0" smtClean="0"/>
            </a:b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smtClean="0"/>
              <a:t>Your SKIN and MUCOUS MEMBRANES are your immune system’s first line of defense.  Only the epidermis and extensions from openings of the epidermis have a normal flora; the dermis and everything internal to it are typically sterile.</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371600"/>
            <a:ext cx="5974987" cy="481584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A) SKIN (a physical, chemical and biological barrier)</a:t>
            </a:r>
            <a:br>
              <a:rPr lang="en-US" sz="2400" dirty="0" smtClean="0"/>
            </a:br>
            <a:r>
              <a:rPr lang="en-US" sz="2400" dirty="0" smtClean="0"/>
              <a:t/>
            </a:r>
            <a:br>
              <a:rPr lang="en-US" sz="2400" dirty="0" smtClean="0"/>
            </a:br>
            <a:r>
              <a:rPr lang="en-US" sz="2000" dirty="0" smtClean="0"/>
              <a:t>	- the skin is normally an </a:t>
            </a:r>
            <a:r>
              <a:rPr lang="en-US" sz="2000" dirty="0" smtClean="0">
                <a:solidFill>
                  <a:srgbClr val="FF0000"/>
                </a:solidFill>
              </a:rPr>
              <a:t>impermeable barrier </a:t>
            </a:r>
            <a:r>
              <a:rPr lang="en-US" sz="2000" dirty="0" smtClean="0"/>
              <a:t>to microbes</a:t>
            </a:r>
            <a:br>
              <a:rPr lang="en-US" sz="2000" dirty="0" smtClean="0"/>
            </a:br>
            <a:r>
              <a:rPr lang="en-US" sz="2000" dirty="0" smtClean="0"/>
              <a:t>	- </a:t>
            </a:r>
            <a:r>
              <a:rPr lang="en-US" sz="2000" dirty="0" smtClean="0">
                <a:solidFill>
                  <a:srgbClr val="FF0000"/>
                </a:solidFill>
              </a:rPr>
              <a:t>sweat contains lysozymes</a:t>
            </a:r>
            <a:r>
              <a:rPr lang="en-US" sz="2000" dirty="0" smtClean="0"/>
              <a:t>, which can kill bacteria</a:t>
            </a:r>
            <a:br>
              <a:rPr lang="en-US" sz="2000" dirty="0" smtClean="0"/>
            </a:br>
            <a:r>
              <a:rPr lang="en-US" sz="2000" dirty="0" smtClean="0"/>
              <a:t>	- </a:t>
            </a:r>
            <a:r>
              <a:rPr lang="en-US" sz="2000" dirty="0" smtClean="0">
                <a:solidFill>
                  <a:srgbClr val="FF0000"/>
                </a:solidFill>
              </a:rPr>
              <a:t>dry skin (more acidic) </a:t>
            </a:r>
            <a:r>
              <a:rPr lang="en-US" sz="2000" dirty="0" smtClean="0"/>
              <a:t>inhibits the growth of bacteria and fungi</a:t>
            </a:r>
            <a:br>
              <a:rPr lang="en-US" sz="2000" dirty="0" smtClean="0"/>
            </a:br>
            <a:r>
              <a:rPr lang="en-US" sz="2000" dirty="0" smtClean="0"/>
              <a:t>	- moist skin has a more neutral pH, which encourages bacterial 		growth</a:t>
            </a:r>
            <a:br>
              <a:rPr lang="en-US" sz="2000" dirty="0" smtClean="0"/>
            </a:br>
            <a:r>
              <a:rPr lang="en-US" sz="2000" dirty="0" smtClean="0"/>
              <a:t>	-  </a:t>
            </a:r>
            <a:r>
              <a:rPr lang="en-US" sz="2000" dirty="0" smtClean="0">
                <a:solidFill>
                  <a:srgbClr val="FF0000"/>
                </a:solidFill>
              </a:rPr>
              <a:t>salts secreted in sweat </a:t>
            </a:r>
            <a:r>
              <a:rPr lang="en-US" sz="2000" dirty="0" smtClean="0"/>
              <a:t>are inhibitory to many bacteria</a:t>
            </a:r>
            <a:br>
              <a:rPr lang="en-US" sz="2000" dirty="0" smtClean="0"/>
            </a:br>
            <a:r>
              <a:rPr lang="en-US" sz="2000" dirty="0" smtClean="0"/>
              <a:t>		Halophiles (</a:t>
            </a:r>
            <a:r>
              <a:rPr lang="en-US" sz="2000" i="1" dirty="0" smtClean="0"/>
              <a:t>S. epidermidis and S. aureus</a:t>
            </a:r>
            <a:r>
              <a:rPr lang="en-US" sz="2000" dirty="0" smtClean="0"/>
              <a:t>) have no problem 		living in that environment</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pPr algn="l"/>
            <a:r>
              <a:rPr lang="en-US" sz="2000" dirty="0" smtClean="0"/>
              <a:t>	- </a:t>
            </a:r>
            <a:r>
              <a:rPr lang="en-US" sz="2000" dirty="0" smtClean="0">
                <a:solidFill>
                  <a:srgbClr val="FF0000"/>
                </a:solidFill>
              </a:rPr>
              <a:t>fatty acids contained in sebum </a:t>
            </a:r>
            <a:r>
              <a:rPr lang="en-US" sz="2000" dirty="0" smtClean="0"/>
              <a:t>are inhibitory to many bacteria and 		fungi</a:t>
            </a:r>
            <a:br>
              <a:rPr lang="en-US" sz="2000" dirty="0" smtClean="0"/>
            </a:br>
            <a:r>
              <a:rPr lang="en-US" sz="2000" dirty="0" smtClean="0"/>
              <a:t>	- </a:t>
            </a:r>
            <a:r>
              <a:rPr lang="en-US" sz="2000" dirty="0" smtClean="0">
                <a:solidFill>
                  <a:srgbClr val="FF0000"/>
                </a:solidFill>
              </a:rPr>
              <a:t>your natural microbial flora </a:t>
            </a:r>
            <a:r>
              <a:rPr lang="en-US" sz="2000" dirty="0" smtClean="0"/>
              <a:t>consists of harmless bacteria, fungi and 		protozoa, which compete with pathogens for the 			environment on which they live</a:t>
            </a:r>
            <a:br>
              <a:rPr lang="en-US" sz="2000" dirty="0" smtClean="0"/>
            </a:br>
            <a:r>
              <a:rPr lang="en-US" sz="2000" dirty="0" smtClean="0"/>
              <a:t>		* therefore your microbial flora is a part of your immune 			system, upsetting the normal microbial balance 			can increase rates of infection</a:t>
            </a:r>
            <a:br>
              <a:rPr lang="en-US" sz="2000" dirty="0" smtClean="0"/>
            </a:br>
            <a:r>
              <a:rPr lang="en-US" sz="2000" dirty="0" smtClean="0"/>
              <a:t>		* without a normal microbial flora, the immune system 			doesn’t develop normally</a:t>
            </a:r>
            <a:br>
              <a:rPr lang="en-US" sz="2000" dirty="0" smtClean="0"/>
            </a:br>
            <a:r>
              <a:rPr lang="en-US" sz="2000" dirty="0" smtClean="0"/>
              <a:t>	- some microbes, even with all these physical, chemical and 			biological barriers, do get through the first line of defense.</a:t>
            </a:r>
            <a:br>
              <a:rPr lang="en-US" sz="2000" dirty="0" smtClean="0"/>
            </a:br>
            <a:r>
              <a:rPr lang="en-US" sz="2000" dirty="0" smtClean="0"/>
              <a:t>	- microbes can enter through hair follicles, sweat glands, cuts and 		abrasions</a:t>
            </a:r>
            <a:br>
              <a:rPr lang="en-US" sz="2000" dirty="0" smtClean="0"/>
            </a:b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867400"/>
          </a:xfrm>
        </p:spPr>
        <p:txBody>
          <a:bodyPr>
            <a:normAutofit/>
          </a:bodyPr>
          <a:lstStyle/>
          <a:p>
            <a:pPr algn="l"/>
            <a:r>
              <a:rPr lang="en-US" sz="2400" dirty="0" smtClean="0"/>
              <a:t>B) MUCOUS MEMBRANES</a:t>
            </a:r>
            <a:r>
              <a:rPr lang="en-US" sz="1600" dirty="0" smtClean="0"/>
              <a:t/>
            </a:r>
            <a:br>
              <a:rPr lang="en-US" sz="1600" dirty="0" smtClean="0"/>
            </a:br>
            <a:r>
              <a:rPr lang="en-US" sz="1600" dirty="0" smtClean="0"/>
              <a:t/>
            </a:r>
            <a:br>
              <a:rPr lang="en-US" sz="1600" dirty="0" smtClean="0"/>
            </a:br>
            <a:r>
              <a:rPr lang="en-US" sz="1600" dirty="0" smtClean="0"/>
              <a:t>	</a:t>
            </a:r>
            <a:r>
              <a:rPr lang="en-US" sz="2000" dirty="0" smtClean="0"/>
              <a:t>- the epithelial cells of your mucous membranes secrete </a:t>
            </a:r>
            <a:r>
              <a:rPr lang="en-US" sz="2000" dirty="0" smtClean="0">
                <a:solidFill>
                  <a:srgbClr val="FF0000"/>
                </a:solidFill>
              </a:rPr>
              <a:t>mucus, 		which serves to trap microbes and prevents the dehydration 		of the linings of various organs</a:t>
            </a:r>
            <a:r>
              <a:rPr lang="en-US" sz="2000" dirty="0" smtClean="0"/>
              <a:t/>
            </a:r>
            <a:br>
              <a:rPr lang="en-US" sz="2000" dirty="0" smtClean="0"/>
            </a:br>
            <a:r>
              <a:rPr lang="en-US" sz="2000" dirty="0" smtClean="0"/>
              <a:t>	- mucus often contains </a:t>
            </a:r>
            <a:r>
              <a:rPr lang="en-US" sz="2000" dirty="0" smtClean="0">
                <a:solidFill>
                  <a:srgbClr val="FF0000"/>
                </a:solidFill>
              </a:rPr>
              <a:t>lysozymes</a:t>
            </a:r>
            <a:r>
              <a:rPr lang="en-US" sz="2000" dirty="0" smtClean="0"/>
              <a:t> and other enzymes that attack 		microbes</a:t>
            </a:r>
            <a:br>
              <a:rPr lang="en-US" sz="2000" dirty="0" smtClean="0"/>
            </a:br>
            <a:r>
              <a:rPr lang="en-US" sz="2000" dirty="0" smtClean="0"/>
              <a:t>	- each body part lined with mucous membranes has its own normal 		</a:t>
            </a:r>
            <a:r>
              <a:rPr lang="en-US" sz="2000" dirty="0" smtClean="0">
                <a:solidFill>
                  <a:srgbClr val="FF0000"/>
                </a:solidFill>
              </a:rPr>
              <a:t>microbial flora and other mechanisms </a:t>
            </a:r>
            <a:r>
              <a:rPr lang="en-US" sz="2000" dirty="0" smtClean="0"/>
              <a:t>to prevent the 		growth of unwanted pathogens</a:t>
            </a:r>
            <a:r>
              <a:rPr lang="en-US" sz="2400" dirty="0" smtClean="0"/>
              <a:t/>
            </a:r>
            <a:br>
              <a:rPr lang="en-US" sz="2400" dirty="0" smtClean="0"/>
            </a:br>
            <a:r>
              <a:rPr lang="en-US" sz="2400" dirty="0" smtClean="0"/>
              <a:t/>
            </a:r>
            <a:br>
              <a:rPr lang="en-US" sz="2400" dirty="0" smtClean="0"/>
            </a:b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Mucous membrane lined organs are covered by glistening mucus which, when kept moist, helps to prevent pathogens from causing disease.</a:t>
            </a:r>
            <a:endParaRPr lang="en-US" sz="2000" dirty="0"/>
          </a:p>
        </p:txBody>
      </p:sp>
      <p:pic>
        <p:nvPicPr>
          <p:cNvPr id="5" name="Content Placeholder 4" descr="mucous membranes.bmp"/>
          <p:cNvPicPr>
            <a:picLocks noGrp="1" noChangeAspect="1"/>
          </p:cNvPicPr>
          <p:nvPr>
            <p:ph idx="1"/>
          </p:nvPr>
        </p:nvPicPr>
        <p:blipFill>
          <a:blip r:embed="rId2" cstate="print"/>
          <a:stretch>
            <a:fillRect/>
          </a:stretch>
        </p:blipFill>
        <p:spPr>
          <a:xfrm>
            <a:off x="2363330" y="1600200"/>
            <a:ext cx="4417340" cy="45259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solidFill>
                  <a:srgbClr val="0070C0"/>
                </a:solidFill>
              </a:rPr>
              <a:t>STERILE BODY PARTS</a:t>
            </a:r>
            <a:br>
              <a:rPr lang="en-US" sz="2400" dirty="0" smtClean="0">
                <a:solidFill>
                  <a:srgbClr val="0070C0"/>
                </a:solidFill>
              </a:rPr>
            </a:br>
            <a:r>
              <a:rPr lang="en-US" sz="2400" dirty="0" smtClean="0">
                <a:solidFill>
                  <a:srgbClr val="0070C0"/>
                </a:solidFill>
              </a:rPr>
              <a:t/>
            </a:r>
            <a:br>
              <a:rPr lang="en-US" sz="2400" dirty="0" smtClean="0">
                <a:solidFill>
                  <a:srgbClr val="0070C0"/>
                </a:solidFill>
              </a:rPr>
            </a:br>
            <a:r>
              <a:rPr lang="en-US" sz="2400" dirty="0" smtClean="0">
                <a:solidFill>
                  <a:srgbClr val="0070C0"/>
                </a:solidFill>
              </a:rPr>
              <a:t>	</a:t>
            </a:r>
            <a:r>
              <a:rPr lang="en-US" sz="2000" dirty="0" smtClean="0">
                <a:solidFill>
                  <a:srgbClr val="0070C0"/>
                </a:solidFill>
              </a:rPr>
              <a:t>brain and nervous system</a:t>
            </a:r>
            <a:br>
              <a:rPr lang="en-US" sz="2000" dirty="0" smtClean="0">
                <a:solidFill>
                  <a:srgbClr val="0070C0"/>
                </a:solidFill>
              </a:rPr>
            </a:br>
            <a:r>
              <a:rPr lang="en-US" sz="2000" dirty="0" smtClean="0">
                <a:solidFill>
                  <a:srgbClr val="0070C0"/>
                </a:solidFill>
              </a:rPr>
              <a:t>	spinal cord and CSF</a:t>
            </a:r>
            <a:br>
              <a:rPr lang="en-US" sz="2000" dirty="0" smtClean="0">
                <a:solidFill>
                  <a:srgbClr val="0070C0"/>
                </a:solidFill>
              </a:rPr>
            </a:br>
            <a:r>
              <a:rPr lang="en-US" sz="2000" dirty="0" smtClean="0">
                <a:solidFill>
                  <a:srgbClr val="0070C0"/>
                </a:solidFill>
              </a:rPr>
              <a:t>	muscles, bones and sinuses</a:t>
            </a:r>
            <a:br>
              <a:rPr lang="en-US" sz="2000" dirty="0" smtClean="0">
                <a:solidFill>
                  <a:srgbClr val="0070C0"/>
                </a:solidFill>
              </a:rPr>
            </a:br>
            <a:r>
              <a:rPr lang="en-US" sz="2000" dirty="0" smtClean="0">
                <a:solidFill>
                  <a:srgbClr val="0070C0"/>
                </a:solidFill>
              </a:rPr>
              <a:t>	glands, liver, lungs</a:t>
            </a:r>
            <a:br>
              <a:rPr lang="en-US" sz="2000" dirty="0" smtClean="0">
                <a:solidFill>
                  <a:srgbClr val="0070C0"/>
                </a:solidFill>
              </a:rPr>
            </a:br>
            <a:r>
              <a:rPr lang="en-US" sz="2000" dirty="0" smtClean="0">
                <a:solidFill>
                  <a:srgbClr val="0070C0"/>
                </a:solidFill>
              </a:rPr>
              <a:t>	kidneys, ureters, bladder</a:t>
            </a:r>
            <a:br>
              <a:rPr lang="en-US" sz="2000" dirty="0" smtClean="0">
                <a:solidFill>
                  <a:srgbClr val="0070C0"/>
                </a:solidFill>
              </a:rPr>
            </a:br>
            <a:r>
              <a:rPr lang="en-US" sz="2000" dirty="0" smtClean="0">
                <a:solidFill>
                  <a:srgbClr val="0070C0"/>
                </a:solidFill>
              </a:rPr>
              <a:t>	heart and circulatory system (blood)</a:t>
            </a:r>
            <a:br>
              <a:rPr lang="en-US" sz="2000" dirty="0" smtClean="0">
                <a:solidFill>
                  <a:srgbClr val="0070C0"/>
                </a:solidFill>
              </a:rPr>
            </a:br>
            <a:r>
              <a:rPr lang="en-US" sz="2000" dirty="0" smtClean="0">
                <a:solidFill>
                  <a:srgbClr val="0070C0"/>
                </a:solidFill>
              </a:rPr>
              <a:t>	middle and inner ear</a:t>
            </a:r>
            <a:br>
              <a:rPr lang="en-US" sz="2000" dirty="0" smtClean="0">
                <a:solidFill>
                  <a:srgbClr val="0070C0"/>
                </a:solidFill>
              </a:rPr>
            </a:br>
            <a:r>
              <a:rPr lang="en-US" sz="2000" dirty="0" smtClean="0">
                <a:solidFill>
                  <a:srgbClr val="0070C0"/>
                </a:solidFill>
              </a:rPr>
              <a:t>	internal contents of your eyes</a:t>
            </a:r>
            <a:br>
              <a:rPr lang="en-US" sz="2000" dirty="0" smtClean="0">
                <a:solidFill>
                  <a:srgbClr val="0070C0"/>
                </a:solidFill>
              </a:rPr>
            </a:br>
            <a:r>
              <a:rPr lang="en-US" sz="2000" dirty="0" smtClean="0">
                <a:solidFill>
                  <a:srgbClr val="0070C0"/>
                </a:solidFill>
              </a:rPr>
              <a:t/>
            </a:r>
            <a:br>
              <a:rPr lang="en-US" sz="2000" dirty="0" smtClean="0">
                <a:solidFill>
                  <a:srgbClr val="0070C0"/>
                </a:solidFill>
              </a:rPr>
            </a:b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Your entire nervous system is supposed to be sterile, as is your skeletal system of bones, tendons and ligaments.</a:t>
            </a:r>
            <a:endParaRPr lang="en-US" sz="2000" dirty="0"/>
          </a:p>
        </p:txBody>
      </p:sp>
      <p:pic>
        <p:nvPicPr>
          <p:cNvPr id="6" name="Content Placeholder 5" descr="use this nervous system.jpg"/>
          <p:cNvPicPr>
            <a:picLocks noGrp="1" noChangeAspect="1"/>
          </p:cNvPicPr>
          <p:nvPr>
            <p:ph sz="half" idx="1"/>
          </p:nvPr>
        </p:nvPicPr>
        <p:blipFill>
          <a:blip r:embed="rId2" cstate="print"/>
          <a:stretch>
            <a:fillRect/>
          </a:stretch>
        </p:blipFill>
        <p:spPr>
          <a:xfrm>
            <a:off x="457200" y="2546246"/>
            <a:ext cx="4038600" cy="2633870"/>
          </a:xfrm>
        </p:spPr>
      </p:pic>
      <p:pic>
        <p:nvPicPr>
          <p:cNvPr id="7" name="Content Placeholder 6" descr="skeleton_bones.gif"/>
          <p:cNvPicPr>
            <a:picLocks noGrp="1" noChangeAspect="1"/>
          </p:cNvPicPr>
          <p:nvPr>
            <p:ph sz="half" idx="2"/>
          </p:nvPr>
        </p:nvPicPr>
        <p:blipFill>
          <a:blip r:embed="rId3" cstate="print"/>
          <a:stretch>
            <a:fillRect/>
          </a:stretch>
        </p:blipFill>
        <p:spPr>
          <a:xfrm>
            <a:off x="5129212" y="1672431"/>
            <a:ext cx="3076575" cy="43815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Your muscles are sterile as are the sinuses in your skull.</a:t>
            </a:r>
            <a:endParaRPr lang="en-US" sz="2000" dirty="0"/>
          </a:p>
        </p:txBody>
      </p:sp>
      <p:pic>
        <p:nvPicPr>
          <p:cNvPr id="5" name="Content Placeholder 4" descr="muscle_man_running.jpg"/>
          <p:cNvPicPr>
            <a:picLocks noGrp="1" noChangeAspect="1"/>
          </p:cNvPicPr>
          <p:nvPr>
            <p:ph sz="half" idx="1"/>
          </p:nvPr>
        </p:nvPicPr>
        <p:blipFill>
          <a:blip r:embed="rId2" cstate="print"/>
          <a:stretch>
            <a:fillRect/>
          </a:stretch>
        </p:blipFill>
        <p:spPr>
          <a:xfrm>
            <a:off x="1056118" y="1600200"/>
            <a:ext cx="2840764" cy="4525963"/>
          </a:xfrm>
        </p:spPr>
      </p:pic>
      <p:pic>
        <p:nvPicPr>
          <p:cNvPr id="6" name="Content Placeholder 5" descr="sinuses.jpg"/>
          <p:cNvPicPr>
            <a:picLocks noGrp="1" noChangeAspect="1"/>
          </p:cNvPicPr>
          <p:nvPr>
            <p:ph sz="half" idx="2"/>
          </p:nvPr>
        </p:nvPicPr>
        <p:blipFill>
          <a:blip r:embed="rId3" cstate="print"/>
          <a:stretch>
            <a:fillRect/>
          </a:stretch>
        </p:blipFill>
        <p:spPr>
          <a:xfrm>
            <a:off x="5181600" y="1676400"/>
            <a:ext cx="2771775" cy="30099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Your liver is sterile.</a:t>
            </a:r>
            <a:br>
              <a:rPr lang="en-US" sz="2000" dirty="0" smtClean="0"/>
            </a:br>
            <a:r>
              <a:rPr lang="en-US" sz="2000" dirty="0" smtClean="0"/>
              <a:t>Your lower respiratory tract (bronchi, bronchioles, alveoli) are sterile.  Your upper respiratory tract (from the trachea up to your nostrils) has a normal flora.</a:t>
            </a:r>
            <a:endParaRPr lang="en-US" sz="2000" dirty="0"/>
          </a:p>
        </p:txBody>
      </p:sp>
      <p:pic>
        <p:nvPicPr>
          <p:cNvPr id="5" name="Content Placeholder 4" descr="liver_damage.jpg"/>
          <p:cNvPicPr>
            <a:picLocks noGrp="1" noChangeAspect="1"/>
          </p:cNvPicPr>
          <p:nvPr>
            <p:ph sz="half" idx="1"/>
          </p:nvPr>
        </p:nvPicPr>
        <p:blipFill>
          <a:blip r:embed="rId2" cstate="print"/>
          <a:stretch>
            <a:fillRect/>
          </a:stretch>
        </p:blipFill>
        <p:spPr>
          <a:xfrm>
            <a:off x="838200" y="2133600"/>
            <a:ext cx="2543175" cy="3009900"/>
          </a:xfrm>
        </p:spPr>
      </p:pic>
      <p:pic>
        <p:nvPicPr>
          <p:cNvPr id="6" name="Content Placeholder 5" descr="lung.jpg"/>
          <p:cNvPicPr>
            <a:picLocks noGrp="1" noChangeAspect="1"/>
          </p:cNvPicPr>
          <p:nvPr>
            <p:ph sz="half" idx="2"/>
          </p:nvPr>
        </p:nvPicPr>
        <p:blipFill>
          <a:blip r:embed="rId3" cstate="print"/>
          <a:stretch>
            <a:fillRect/>
          </a:stretch>
        </p:blipFill>
        <p:spPr>
          <a:xfrm>
            <a:off x="4419600" y="1447800"/>
            <a:ext cx="4038600" cy="4462971"/>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000" dirty="0" smtClean="0"/>
              <a:t>Your urinary system from the kidneys to the ureters, urinary bladder and urethra are sterile, except for the distal urethra.  The glands of your body are sterile.</a:t>
            </a:r>
            <a:endParaRPr lang="en-US" sz="2000" dirty="0"/>
          </a:p>
        </p:txBody>
      </p:sp>
      <p:pic>
        <p:nvPicPr>
          <p:cNvPr id="6" name="Content Placeholder 5" descr="Urinary-Tract.jpg"/>
          <p:cNvPicPr>
            <a:picLocks noGrp="1" noChangeAspect="1"/>
          </p:cNvPicPr>
          <p:nvPr>
            <p:ph idx="1"/>
          </p:nvPr>
        </p:nvPicPr>
        <p:blipFill>
          <a:blip r:embed="rId2" cstate="print"/>
          <a:stretch>
            <a:fillRect/>
          </a:stretch>
        </p:blipFill>
        <p:spPr>
          <a:xfrm>
            <a:off x="2667000" y="1752600"/>
            <a:ext cx="3962400" cy="4267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solidFill>
                  <a:srgbClr val="002060"/>
                </a:solidFill>
              </a:rPr>
              <a:t>Primary pathogens </a:t>
            </a:r>
            <a:r>
              <a:rPr lang="en-US" sz="2400" dirty="0" smtClean="0"/>
              <a:t>are organisms that can cause disease in 	anyone, no matter what the health status of the 	individual.</a:t>
            </a:r>
            <a:br>
              <a:rPr lang="en-US" sz="2400" dirty="0" smtClean="0"/>
            </a:br>
            <a:r>
              <a:rPr lang="en-US" sz="2400" dirty="0"/>
              <a:t/>
            </a:r>
            <a:br>
              <a:rPr lang="en-US" sz="2400" dirty="0"/>
            </a:br>
            <a:r>
              <a:rPr lang="en-US" sz="2400" dirty="0" smtClean="0">
                <a:solidFill>
                  <a:srgbClr val="002060"/>
                </a:solidFill>
              </a:rPr>
              <a:t>Opportunistic pathogens </a:t>
            </a:r>
            <a:r>
              <a:rPr lang="en-US" sz="2400" dirty="0" smtClean="0"/>
              <a:t>are organisms, which are often part of 	your natural flora, that cause disease when your 	resistance factors are compromised.</a:t>
            </a:r>
            <a:br>
              <a:rPr lang="en-US" sz="2400" dirty="0" smtClean="0"/>
            </a:br>
            <a:r>
              <a:rPr lang="en-US" sz="2400" dirty="0"/>
              <a:t/>
            </a:r>
            <a:br>
              <a:rPr lang="en-US" sz="2400" dirty="0"/>
            </a:br>
            <a:r>
              <a:rPr lang="en-US" sz="2400" dirty="0" smtClean="0">
                <a:solidFill>
                  <a:srgbClr val="002060"/>
                </a:solidFill>
              </a:rPr>
              <a:t>Attenuated (modified live) pathogens </a:t>
            </a:r>
            <a:r>
              <a:rPr lang="en-US" sz="2400" dirty="0" smtClean="0"/>
              <a:t>are microbes that, through 	culturing in abnormal hosts, have decreased or lost their 	ability to cause disease; these are often used to make 	vaccines</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smtClean="0"/>
              <a:t>Your circulatory system (arteries, veins, capillaries, your heart and blood) are all supposed to be sterile.</a:t>
            </a:r>
            <a:endParaRPr lang="en-US" sz="2000" dirty="0"/>
          </a:p>
        </p:txBody>
      </p:sp>
      <p:pic>
        <p:nvPicPr>
          <p:cNvPr id="6" name="Content Placeholder 5" descr="circ system.gif"/>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Your middle and inner ear are sterile as are the internal contents of your eyes.</a:t>
            </a:r>
            <a:endParaRPr lang="en-US" sz="2000" dirty="0"/>
          </a:p>
        </p:txBody>
      </p:sp>
      <p:pic>
        <p:nvPicPr>
          <p:cNvPr id="5" name="Content Placeholder 4" descr="ear_infections_2.gif"/>
          <p:cNvPicPr>
            <a:picLocks noGrp="1" noChangeAspect="1"/>
          </p:cNvPicPr>
          <p:nvPr>
            <p:ph sz="half" idx="1"/>
          </p:nvPr>
        </p:nvPicPr>
        <p:blipFill>
          <a:blip r:embed="rId2" cstate="print"/>
          <a:stretch>
            <a:fillRect/>
          </a:stretch>
        </p:blipFill>
        <p:spPr>
          <a:xfrm>
            <a:off x="838200" y="1905000"/>
            <a:ext cx="4038600" cy="2737273"/>
          </a:xfrm>
        </p:spPr>
      </p:pic>
      <p:pic>
        <p:nvPicPr>
          <p:cNvPr id="6" name="Content Placeholder 5" descr="EyeAnatomyEyeMDLink.jpg"/>
          <p:cNvPicPr>
            <a:picLocks noGrp="1" noChangeAspect="1"/>
          </p:cNvPicPr>
          <p:nvPr>
            <p:ph sz="half" idx="2"/>
          </p:nvPr>
        </p:nvPicPr>
        <p:blipFill>
          <a:blip r:embed="rId3" cstate="print"/>
          <a:stretch>
            <a:fillRect/>
          </a:stretch>
        </p:blipFill>
        <p:spPr>
          <a:xfrm>
            <a:off x="5257800" y="1828800"/>
            <a:ext cx="2857500" cy="2790825"/>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SOME SPECIFIC DEFENSES USED BY ORGANS SYSTEMS OF YOUR 	BODY and infectious diseases common to each system:</a:t>
            </a:r>
            <a:br>
              <a:rPr lang="en-US" sz="2400" dirty="0" smtClean="0"/>
            </a:br>
            <a:r>
              <a:rPr lang="en-US" sz="2400" dirty="0" smtClean="0"/>
              <a:t/>
            </a:r>
            <a:br>
              <a:rPr lang="en-US" sz="2400" dirty="0" smtClean="0"/>
            </a:br>
            <a:r>
              <a:rPr lang="en-US" sz="2400" dirty="0" smtClean="0"/>
              <a:t>	- SKIN</a:t>
            </a:r>
            <a:br>
              <a:rPr lang="en-US" sz="2400" dirty="0" smtClean="0"/>
            </a:br>
            <a:r>
              <a:rPr lang="en-US" sz="2000" dirty="0" smtClean="0"/>
              <a:t>	The skin’s normal flora consists of </a:t>
            </a:r>
            <a:r>
              <a:rPr lang="en-US" sz="2000" i="1" dirty="0" smtClean="0">
                <a:solidFill>
                  <a:srgbClr val="FF0000"/>
                </a:solidFill>
              </a:rPr>
              <a:t>Staphylococcus epidermidis</a:t>
            </a:r>
            <a:r>
              <a:rPr lang="en-US" sz="2000" i="1" dirty="0" smtClean="0"/>
              <a:t>,</a:t>
            </a:r>
            <a:br>
              <a:rPr lang="en-US" sz="2000" i="1" dirty="0" smtClean="0"/>
            </a:br>
            <a:r>
              <a:rPr lang="en-US" sz="2000" i="1" dirty="0" smtClean="0"/>
              <a:t>	</a:t>
            </a:r>
            <a:r>
              <a:rPr lang="en-US" sz="2000" i="1" dirty="0" smtClean="0">
                <a:solidFill>
                  <a:srgbClr val="FF0000"/>
                </a:solidFill>
              </a:rPr>
              <a:t>Candida </a:t>
            </a:r>
            <a:r>
              <a:rPr lang="en-US" sz="2000" i="1" dirty="0" err="1" smtClean="0">
                <a:solidFill>
                  <a:srgbClr val="FF0000"/>
                </a:solidFill>
              </a:rPr>
              <a:t>albicans</a:t>
            </a:r>
            <a:r>
              <a:rPr lang="en-US" sz="2000" i="1" dirty="0" smtClean="0"/>
              <a:t>, Micrococcus luteus, </a:t>
            </a:r>
            <a:r>
              <a:rPr lang="en-US" sz="2000" i="1" dirty="0" err="1" smtClean="0"/>
              <a:t>Corynebacterium</a:t>
            </a:r>
            <a:r>
              <a:rPr lang="en-US" sz="2000" i="1" dirty="0" smtClean="0"/>
              <a:t> </a:t>
            </a:r>
            <a:r>
              <a:rPr lang="en-US" sz="2000" dirty="0" smtClean="0"/>
              <a:t>spp.</a:t>
            </a:r>
            <a:br>
              <a:rPr lang="en-US" sz="2000" dirty="0" smtClean="0"/>
            </a:br>
            <a:r>
              <a:rPr lang="en-US" sz="2000" dirty="0" smtClean="0"/>
              <a:t/>
            </a:r>
            <a:br>
              <a:rPr lang="en-US" sz="2000" dirty="0" smtClean="0"/>
            </a:br>
            <a:r>
              <a:rPr lang="en-US" sz="2000" dirty="0" smtClean="0"/>
              <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049962"/>
          </a:xfrm>
        </p:spPr>
        <p:txBody>
          <a:bodyPr>
            <a:normAutofit/>
          </a:bodyPr>
          <a:lstStyle/>
          <a:p>
            <a:pPr algn="l"/>
            <a:r>
              <a:rPr lang="en-US" sz="2400" dirty="0" smtClean="0"/>
              <a:t>Do you know the scientific names (except for viruses), types of 	microbes that cause each of the following, signs and 	symptoms, transmission methods and vaccines (when 	available) for the following diseases that affect the skin?</a:t>
            </a:r>
            <a:br>
              <a:rPr lang="en-US" sz="2400" dirty="0" smtClean="0"/>
            </a:br>
            <a:r>
              <a:rPr lang="en-US" sz="2400" dirty="0" smtClean="0"/>
              <a:t/>
            </a:r>
            <a:br>
              <a:rPr lang="en-US" sz="2400" dirty="0" smtClean="0"/>
            </a:br>
            <a:r>
              <a:rPr lang="en-US" sz="2000" dirty="0" smtClean="0"/>
              <a:t>	Acne			Scalded skin syndrome</a:t>
            </a:r>
            <a:br>
              <a:rPr lang="en-US" sz="2000" dirty="0" smtClean="0"/>
            </a:br>
            <a:r>
              <a:rPr lang="en-US" sz="2000" dirty="0" smtClean="0"/>
              <a:t>	Impetigo		Scarlet fever</a:t>
            </a:r>
            <a:br>
              <a:rPr lang="en-US" sz="2000" dirty="0" smtClean="0"/>
            </a:br>
            <a:r>
              <a:rPr lang="en-US" sz="2000" dirty="0" smtClean="0"/>
              <a:t>	Flesh eating disease	German measles</a:t>
            </a:r>
            <a:br>
              <a:rPr lang="en-US" sz="2000" dirty="0" smtClean="0"/>
            </a:br>
            <a:r>
              <a:rPr lang="en-US" sz="2000" dirty="0" smtClean="0"/>
              <a:t>	Red measles		Chicken pox</a:t>
            </a:r>
            <a:br>
              <a:rPr lang="en-US" sz="2000" dirty="0" smtClean="0"/>
            </a:br>
            <a:r>
              <a:rPr lang="en-US" sz="2000" dirty="0" smtClean="0"/>
              <a:t>	Shingles			Smallpox</a:t>
            </a:r>
            <a:br>
              <a:rPr lang="en-US" sz="2000" dirty="0" smtClean="0"/>
            </a:br>
            <a:r>
              <a:rPr lang="en-US" sz="2000" dirty="0" smtClean="0"/>
              <a:t>	Warts			Ringworm</a:t>
            </a:r>
            <a:br>
              <a:rPr lang="en-US" sz="2000" dirty="0" smtClean="0"/>
            </a:br>
            <a:r>
              <a:rPr lang="en-US" sz="2000" dirty="0" smtClean="0"/>
              <a:t>	Gas Gangrene		Cat Scratch disease</a:t>
            </a:r>
            <a:br>
              <a:rPr lang="en-US" sz="2000" dirty="0" smtClean="0"/>
            </a:br>
            <a:r>
              <a:rPr lang="en-US" sz="2000" dirty="0" smtClean="0"/>
              <a:t>	Hansen’s disease		Epidemic typhus</a:t>
            </a:r>
            <a:br>
              <a:rPr lang="en-US" sz="2000" dirty="0" smtClean="0"/>
            </a:br>
            <a:r>
              <a:rPr lang="en-US" sz="2000" dirty="0" smtClean="0"/>
              <a:t>	Rocky Mountain Spotted Fever</a:t>
            </a:r>
            <a:br>
              <a:rPr lang="en-US" sz="2000" dirty="0" smtClean="0"/>
            </a:br>
            <a:r>
              <a:rPr lang="en-US" sz="2000" dirty="0" smtClean="0"/>
              <a:t/>
            </a:r>
            <a:br>
              <a:rPr lang="en-US" sz="2000" dirty="0" smtClean="0"/>
            </a:br>
            <a:r>
              <a:rPr lang="en-US" sz="2000" dirty="0" smtClean="0"/>
              <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l"/>
            <a:r>
              <a:rPr lang="en-US" sz="2400" dirty="0" smtClean="0"/>
              <a:t/>
            </a:r>
            <a:br>
              <a:rPr lang="en-US" sz="2400" dirty="0" smtClean="0"/>
            </a:br>
            <a:r>
              <a:rPr lang="en-US" sz="2400" dirty="0" smtClean="0"/>
              <a:t/>
            </a:r>
            <a:br>
              <a:rPr lang="en-US" sz="2400" dirty="0" smtClean="0"/>
            </a:br>
            <a:r>
              <a:rPr lang="en-US" sz="2400" dirty="0" smtClean="0"/>
              <a:t>MOUTH</a:t>
            </a:r>
            <a:br>
              <a:rPr lang="en-US" sz="2400" dirty="0" smtClean="0"/>
            </a:br>
            <a:r>
              <a:rPr lang="en-US" sz="2000" dirty="0" smtClean="0"/>
              <a:t>	- desquamation of the oral lining results in the loss of many oral 			bacteria; saliva flushes bacteria into the stomach acid, 			which kills them</a:t>
            </a:r>
            <a:br>
              <a:rPr lang="en-US" sz="2000" dirty="0" smtClean="0"/>
            </a:br>
            <a:r>
              <a:rPr lang="en-US" sz="2000" dirty="0" smtClean="0"/>
              <a:t>	- Approximately 400 different species have been found in the oral 			flora of humans</a:t>
            </a:r>
            <a:br>
              <a:rPr lang="en-US" sz="2000" dirty="0" smtClean="0"/>
            </a:br>
            <a:r>
              <a:rPr lang="en-US" sz="2000" dirty="0" smtClean="0"/>
              <a:t/>
            </a:r>
            <a:br>
              <a:rPr lang="en-US" sz="2000" dirty="0" smtClean="0"/>
            </a:br>
            <a:r>
              <a:rPr lang="en-US" sz="2000" dirty="0" smtClean="0"/>
              <a:t/>
            </a:r>
            <a:br>
              <a:rPr lang="en-US" sz="2000" dirty="0" smtClean="0"/>
            </a:br>
            <a:endParaRPr lang="en-US" sz="2400" dirty="0"/>
          </a:p>
        </p:txBody>
      </p:sp>
      <p:pic>
        <p:nvPicPr>
          <p:cNvPr id="4" name="Content Placeholder 3" descr="mucous membranes.bmp"/>
          <p:cNvPicPr>
            <a:picLocks noGrp="1" noChangeAspect="1"/>
          </p:cNvPicPr>
          <p:nvPr>
            <p:ph idx="1"/>
          </p:nvPr>
        </p:nvPicPr>
        <p:blipFill>
          <a:blip r:embed="rId2" cstate="print"/>
          <a:stretch>
            <a:fillRect/>
          </a:stretch>
        </p:blipFill>
        <p:spPr>
          <a:xfrm>
            <a:off x="2846743" y="2590800"/>
            <a:ext cx="3450514" cy="35353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pPr algn="l"/>
            <a:r>
              <a:rPr lang="en-US" sz="2400" dirty="0" smtClean="0"/>
              <a:t>Do you know the scientific names (except for viruses), types of 	microbes that cause each of the following, signs and 	symptoms, transmission methods and vaccines (when 	available) for the following diseases that affect the oral 	cavity?</a:t>
            </a:r>
            <a:br>
              <a:rPr lang="en-US" sz="2400" dirty="0" smtClean="0"/>
            </a:br>
            <a:r>
              <a:rPr lang="en-US" sz="2400" dirty="0" smtClean="0"/>
              <a:t/>
            </a:r>
            <a:br>
              <a:rPr lang="en-US" sz="2400" dirty="0" smtClean="0"/>
            </a:br>
            <a:r>
              <a:rPr lang="en-US" sz="2400" dirty="0" smtClean="0"/>
              <a:t>	- dental caries</a:t>
            </a:r>
            <a:br>
              <a:rPr lang="en-US" sz="2400" dirty="0" smtClean="0"/>
            </a:br>
            <a:r>
              <a:rPr lang="en-US" sz="2400" dirty="0" smtClean="0"/>
              <a:t>	- mumps</a:t>
            </a:r>
            <a:br>
              <a:rPr lang="en-US" sz="2400" dirty="0" smtClean="0"/>
            </a:br>
            <a:r>
              <a:rPr lang="en-US" sz="2400" dirty="0" smtClean="0"/>
              <a:t>	- gonorrhea pharyngitis</a:t>
            </a:r>
            <a:br>
              <a:rPr lang="en-US" sz="2400" dirty="0" smtClean="0"/>
            </a:br>
            <a:r>
              <a:rPr lang="en-US" sz="2400" dirty="0" smtClean="0"/>
              <a:t>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normAutofit fontScale="90000"/>
          </a:bodyPr>
          <a:lstStyle/>
          <a:p>
            <a:pPr algn="l"/>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EYES</a:t>
            </a:r>
            <a:br>
              <a:rPr lang="en-US" sz="2400" dirty="0" smtClean="0"/>
            </a:br>
            <a:r>
              <a:rPr lang="en-US" sz="2000" dirty="0" smtClean="0"/>
              <a:t>	- tears contain lysozymes and help to flush bacteria over the ocular 			surface into the nasolacrimal ducts</a:t>
            </a:r>
            <a:br>
              <a:rPr lang="en-US" sz="2000" dirty="0" smtClean="0"/>
            </a:br>
            <a:r>
              <a:rPr lang="en-US" sz="2000" dirty="0" smtClean="0"/>
              <a:t/>
            </a:r>
            <a:br>
              <a:rPr lang="en-US" sz="2000" dirty="0" smtClean="0"/>
            </a:br>
            <a:r>
              <a:rPr lang="en-US" sz="2000" dirty="0" smtClean="0"/>
              <a:t/>
            </a:r>
            <a:br>
              <a:rPr lang="en-US" sz="2000" dirty="0" smtClean="0"/>
            </a:br>
            <a:r>
              <a:rPr lang="en-US" sz="2400" dirty="0" smtClean="0"/>
              <a:t/>
            </a:r>
            <a:br>
              <a:rPr lang="en-US" sz="2400" dirty="0" smtClean="0"/>
            </a:br>
            <a:endParaRPr lang="en-US" sz="2400" dirty="0"/>
          </a:p>
        </p:txBody>
      </p:sp>
      <p:pic>
        <p:nvPicPr>
          <p:cNvPr id="4" name="Content Placeholder 3" descr="AnteriorViewOfLacrimalApparatus.gif"/>
          <p:cNvPicPr>
            <a:picLocks noGrp="1" noChangeAspect="1"/>
          </p:cNvPicPr>
          <p:nvPr>
            <p:ph idx="1"/>
          </p:nvPr>
        </p:nvPicPr>
        <p:blipFill>
          <a:blip r:embed="rId2" cstate="print"/>
          <a:stretch>
            <a:fillRect/>
          </a:stretch>
        </p:blipFill>
        <p:spPr>
          <a:xfrm>
            <a:off x="2514600" y="2133600"/>
            <a:ext cx="3695700" cy="344805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pPr algn="l"/>
            <a:r>
              <a:rPr lang="en-US" sz="2400" dirty="0" smtClean="0"/>
              <a:t>Do you know the scientific names (except for viruses), types of 	microbes that cause each of the following, signs and 	symptoms, transmission methods and vaccines (when 	available) for the following diseases that affect the eyes?</a:t>
            </a:r>
            <a:br>
              <a:rPr lang="en-US" sz="2400" dirty="0" smtClean="0"/>
            </a:br>
            <a:r>
              <a:rPr lang="en-US" sz="2400" dirty="0" smtClean="0"/>
              <a:t/>
            </a:r>
            <a:br>
              <a:rPr lang="en-US" sz="2400" dirty="0" smtClean="0"/>
            </a:br>
            <a:r>
              <a:rPr lang="en-US" sz="2400" dirty="0" smtClean="0"/>
              <a:t>	- pinkeye (conjunctivitis)</a:t>
            </a:r>
            <a:br>
              <a:rPr lang="en-US" sz="2400" dirty="0" smtClean="0"/>
            </a:br>
            <a:r>
              <a:rPr lang="en-US" sz="2400" dirty="0" smtClean="0"/>
              <a:t>	- trachoma</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 RESPIRATORY SYSTEM</a:t>
            </a:r>
            <a:br>
              <a:rPr lang="en-US" sz="2400" dirty="0" smtClean="0"/>
            </a:br>
            <a:r>
              <a:rPr lang="en-US" sz="2000" dirty="0" smtClean="0"/>
              <a:t>	- The lower respiratory tract should have no normal flora.</a:t>
            </a:r>
            <a:br>
              <a:rPr lang="en-US" sz="2000" dirty="0" smtClean="0"/>
            </a:br>
            <a:r>
              <a:rPr lang="en-US" sz="2000" dirty="0" smtClean="0"/>
              <a:t>		- </a:t>
            </a:r>
            <a:r>
              <a:rPr lang="en-US" sz="2000" dirty="0" err="1" smtClean="0"/>
              <a:t>nasopharynx</a:t>
            </a:r>
            <a:r>
              <a:rPr lang="en-US" sz="2000" dirty="0" smtClean="0"/>
              <a:t> mucus contains lysozymes and traps bacteria 			before microbes enter the lungs; the </a:t>
            </a:r>
            <a:r>
              <a:rPr lang="en-US" sz="2000" dirty="0" smtClean="0">
                <a:solidFill>
                  <a:srgbClr val="FF0000"/>
                </a:solidFill>
              </a:rPr>
              <a:t>CILIARY 			ESCALATOR</a:t>
            </a:r>
            <a:r>
              <a:rPr lang="en-US" sz="2000" dirty="0" smtClean="0"/>
              <a:t> moves trapped microbes to the 				pharynx where they are swallowed and end up in 			the stomach</a:t>
            </a:r>
            <a:br>
              <a:rPr lang="en-US" sz="2000" dirty="0" smtClean="0"/>
            </a:br>
            <a:r>
              <a:rPr lang="en-US" sz="2000" dirty="0" smtClean="0"/>
              <a:t/>
            </a:r>
            <a:br>
              <a:rPr lang="en-US" sz="2000" dirty="0" smtClean="0"/>
            </a:br>
            <a:r>
              <a:rPr lang="en-US" sz="2000" dirty="0" smtClean="0"/>
              <a:t>	- </a:t>
            </a:r>
            <a:r>
              <a:rPr lang="en-US" sz="2000" i="1" u="sng" dirty="0" smtClean="0">
                <a:solidFill>
                  <a:srgbClr val="FF0000"/>
                </a:solidFill>
              </a:rPr>
              <a:t>Staphylococcus epidermidis </a:t>
            </a:r>
            <a:r>
              <a:rPr lang="en-US" sz="2000" dirty="0" smtClean="0"/>
              <a:t>and </a:t>
            </a:r>
            <a:r>
              <a:rPr lang="en-US" sz="2000" dirty="0" smtClean="0">
                <a:solidFill>
                  <a:srgbClr val="FF0000"/>
                </a:solidFill>
              </a:rPr>
              <a:t>alpha hemolytic </a:t>
            </a:r>
            <a:r>
              <a:rPr lang="en-US" sz="2000" i="1" dirty="0" smtClean="0">
                <a:solidFill>
                  <a:srgbClr val="FF0000"/>
                </a:solidFill>
              </a:rPr>
              <a:t>Streptococci </a:t>
            </a:r>
            <a:r>
              <a:rPr lang="en-US" sz="2000" dirty="0" smtClean="0"/>
              <a:t>are a 		part of the normal upper respiratory flora.  Staph aureus 		can also be found in carriers.</a:t>
            </a:r>
            <a:br>
              <a:rPr lang="en-US" sz="2000" dirty="0" smtClean="0"/>
            </a:br>
            <a:r>
              <a:rPr lang="en-US" sz="2000" dirty="0" smtClean="0"/>
              <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54162"/>
          </a:xfrm>
        </p:spPr>
        <p:txBody>
          <a:bodyPr>
            <a:normAutofit/>
          </a:bodyPr>
          <a:lstStyle/>
          <a:p>
            <a:r>
              <a:rPr lang="en-US" sz="2000" dirty="0" smtClean="0"/>
              <a:t>To protect the lower respiratory tract from infection, the upper respiratory cells are lined with cilia and mucus.  The mucus traps small inhaled particles and the cells use their cilia to move the particles, like bacteria, viruses and pollen up by what is referred to as </a:t>
            </a:r>
            <a:r>
              <a:rPr lang="en-US" sz="2000" dirty="0" smtClean="0">
                <a:solidFill>
                  <a:srgbClr val="FF0000"/>
                </a:solidFill>
              </a:rPr>
              <a:t>the “ciliary” escalator</a:t>
            </a:r>
            <a:r>
              <a:rPr lang="en-US" sz="2000" dirty="0" smtClean="0"/>
              <a:t>.</a:t>
            </a:r>
            <a:endParaRPr lang="en-US" sz="2000" dirty="0"/>
          </a:p>
        </p:txBody>
      </p:sp>
      <p:pic>
        <p:nvPicPr>
          <p:cNvPr id="6" name="Content Placeholder 5" descr="cilia_healthy.jpg"/>
          <p:cNvPicPr>
            <a:picLocks noGrp="1" noChangeAspect="1"/>
          </p:cNvPicPr>
          <p:nvPr>
            <p:ph sz="half" idx="1"/>
          </p:nvPr>
        </p:nvPicPr>
        <p:blipFill>
          <a:blip r:embed="rId2" cstate="print"/>
          <a:stretch>
            <a:fillRect/>
          </a:stretch>
        </p:blipFill>
        <p:spPr>
          <a:xfrm>
            <a:off x="828807" y="1828800"/>
            <a:ext cx="3819393" cy="4343400"/>
          </a:xfrm>
        </p:spPr>
      </p:pic>
      <p:pic>
        <p:nvPicPr>
          <p:cNvPr id="7" name="Content Placeholder 6" descr="giraffes ciliary escalator.jpg"/>
          <p:cNvPicPr>
            <a:picLocks noGrp="1" noChangeAspect="1"/>
          </p:cNvPicPr>
          <p:nvPr>
            <p:ph sz="half" idx="2"/>
          </p:nvPr>
        </p:nvPicPr>
        <p:blipFill>
          <a:blip r:embed="rId3" cstate="print"/>
          <a:stretch>
            <a:fillRect/>
          </a:stretch>
        </p:blipFill>
        <p:spPr>
          <a:xfrm>
            <a:off x="4953000" y="2362200"/>
            <a:ext cx="3581400" cy="286305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solidFill>
                  <a:srgbClr val="FF0000"/>
                </a:solidFill>
              </a:rPr>
              <a:t>VIRULENCE</a:t>
            </a:r>
            <a:r>
              <a:rPr lang="en-US" sz="2400" dirty="0" smtClean="0"/>
              <a:t> is the degree of a pathogen’s ability to cause 			disease; it is determined by a microbe’s 			invasiveness and toxigenicity.</a:t>
            </a:r>
            <a:br>
              <a:rPr lang="en-US" sz="2400" dirty="0" smtClean="0"/>
            </a:br>
            <a:r>
              <a:rPr lang="en-US" sz="2400" dirty="0" smtClean="0"/>
              <a:t/>
            </a:r>
            <a:br>
              <a:rPr lang="en-US" sz="2400" dirty="0" smtClean="0"/>
            </a:br>
            <a:r>
              <a:rPr lang="en-US" sz="2400" dirty="0" smtClean="0"/>
              <a:t>	</a:t>
            </a:r>
            <a:r>
              <a:rPr lang="en-US" sz="2000" dirty="0" smtClean="0"/>
              <a:t>(for example, extremely virulent organisms can cause death, 			mildly virulent organisms often lead to disease and 			avirulent organisms don’t cause disease and are 			often used to make vaccines)</a:t>
            </a:r>
            <a:br>
              <a:rPr lang="en-US" sz="2000" dirty="0" smtClean="0"/>
            </a:b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Aerosol spread of infections of the respiratory tract can occur when people</a:t>
            </a:r>
            <a:br>
              <a:rPr lang="en-US" sz="2400" dirty="0" smtClean="0"/>
            </a:br>
            <a:r>
              <a:rPr lang="en-US" sz="2400" dirty="0" smtClean="0"/>
              <a:t/>
            </a:r>
            <a:br>
              <a:rPr lang="en-US" sz="2400" dirty="0" smtClean="0"/>
            </a:br>
            <a:r>
              <a:rPr lang="en-US" sz="2400" dirty="0" smtClean="0"/>
              <a:t>	TALK, SNEEZE, LAUGH, or COUGH</a:t>
            </a:r>
            <a:br>
              <a:rPr lang="en-US" sz="2400" dirty="0" smtClean="0"/>
            </a:br>
            <a:r>
              <a:rPr lang="en-US" sz="2400" dirty="0" smtClean="0"/>
              <a:t/>
            </a:r>
            <a:br>
              <a:rPr lang="en-US" sz="2400" dirty="0" smtClean="0"/>
            </a:br>
            <a:r>
              <a:rPr lang="en-US" sz="2400" dirty="0" smtClean="0"/>
              <a:t>Aerosol spread of infections can also arise from inanimate objects:</a:t>
            </a:r>
            <a:br>
              <a:rPr lang="en-US" sz="2400" dirty="0" smtClean="0"/>
            </a:br>
            <a:r>
              <a:rPr lang="en-US" sz="2400" dirty="0" smtClean="0"/>
              <a:t>		Air conditioners</a:t>
            </a:r>
            <a:br>
              <a:rPr lang="en-US" sz="2400" dirty="0" smtClean="0"/>
            </a:br>
            <a:r>
              <a:rPr lang="en-US" sz="2400" dirty="0" smtClean="0"/>
              <a:t>		Grocery mist sprayers</a:t>
            </a:r>
            <a:br>
              <a:rPr lang="en-US" sz="2400" dirty="0" smtClean="0"/>
            </a:br>
            <a:r>
              <a:rPr lang="en-US" sz="2400" dirty="0" smtClean="0"/>
              <a:t>		Dental drills</a:t>
            </a:r>
            <a:br>
              <a:rPr lang="en-US" sz="2400" dirty="0" smtClean="0"/>
            </a:br>
            <a:r>
              <a:rPr lang="en-US" sz="2400" dirty="0" smtClean="0"/>
              <a:t>		Bubbles arising from water and bursting</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400" dirty="0" smtClean="0"/>
              <a:t>Do you know the scientific names (except for viruses), types of 	microbes that cause each of the following, signs and 	symptoms, transmission methods and vaccines (when 	available) for the following diseases that affect the 	respiratory system?</a:t>
            </a:r>
            <a:br>
              <a:rPr lang="en-US" sz="2400" dirty="0" smtClean="0"/>
            </a:br>
            <a:r>
              <a:rPr lang="en-US" sz="2400" dirty="0" smtClean="0"/>
              <a:t/>
            </a:r>
            <a:br>
              <a:rPr lang="en-US" sz="2400" dirty="0" smtClean="0"/>
            </a:br>
            <a:r>
              <a:rPr lang="en-US" sz="2400" dirty="0" smtClean="0"/>
              <a:t>	</a:t>
            </a:r>
            <a:r>
              <a:rPr lang="en-US" sz="2000" dirty="0" smtClean="0"/>
              <a:t>Whooping cough			Strep throat</a:t>
            </a:r>
            <a:br>
              <a:rPr lang="en-US" sz="2000" dirty="0" smtClean="0"/>
            </a:br>
            <a:r>
              <a:rPr lang="en-US" sz="2000" dirty="0" smtClean="0"/>
              <a:t>	Diphtheria			common bacterial pneumonias</a:t>
            </a:r>
            <a:br>
              <a:rPr lang="en-US" sz="2000" dirty="0" smtClean="0"/>
            </a:br>
            <a:r>
              <a:rPr lang="en-US" sz="2000" dirty="0" smtClean="0"/>
              <a:t>	Tuberculosis			Walking pneumonia</a:t>
            </a:r>
            <a:br>
              <a:rPr lang="en-US" sz="2000" dirty="0" smtClean="0"/>
            </a:br>
            <a:r>
              <a:rPr lang="en-US" sz="2000" dirty="0" smtClean="0"/>
              <a:t>	Legionnaire’s disease		Influenza</a:t>
            </a:r>
            <a:br>
              <a:rPr lang="en-US" sz="2000" dirty="0" smtClean="0"/>
            </a:br>
            <a:r>
              <a:rPr lang="en-US" sz="2000" dirty="0" smtClean="0"/>
              <a:t>	Colds				Anthrax</a:t>
            </a:r>
            <a:br>
              <a:rPr lang="en-US" sz="2000" dirty="0" smtClean="0"/>
            </a:br>
            <a:r>
              <a:rPr lang="en-US" sz="2000" dirty="0" smtClean="0"/>
              <a:t>	Otitis media 			Psittacosis</a:t>
            </a:r>
            <a:br>
              <a:rPr lang="en-US" sz="2000" dirty="0" smtClean="0"/>
            </a:br>
            <a:r>
              <a:rPr lang="en-US" sz="2000" dirty="0" smtClean="0"/>
              <a:t>	Pneumocystis pneumonia (PCP)	Respiratory syncytial virus (RSV)</a:t>
            </a:r>
            <a:br>
              <a:rPr lang="en-US" sz="20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 GASTROINTESTINAL SYSTEM</a:t>
            </a:r>
            <a:br>
              <a:rPr lang="en-US" sz="2400" dirty="0" smtClean="0"/>
            </a:br>
            <a:r>
              <a:rPr lang="en-US" sz="2400" dirty="0" smtClean="0"/>
              <a:t/>
            </a:r>
            <a:br>
              <a:rPr lang="en-US" sz="2400" dirty="0" smtClean="0"/>
            </a:br>
            <a:r>
              <a:rPr lang="en-US" sz="2000" dirty="0" smtClean="0"/>
              <a:t>	- There are few bacteria in your stomach due to the acidic </a:t>
            </a:r>
            <a:r>
              <a:rPr lang="en-US" sz="2000" dirty="0" err="1" smtClean="0"/>
              <a:t>pH.</a:t>
            </a:r>
            <a:r>
              <a:rPr lang="en-US" sz="2000" dirty="0" smtClean="0"/>
              <a:t/>
            </a:r>
            <a:br>
              <a:rPr lang="en-US" sz="2000" dirty="0" smtClean="0"/>
            </a:br>
            <a:r>
              <a:rPr lang="en-US" sz="2000" dirty="0" smtClean="0"/>
              <a:t>	- </a:t>
            </a:r>
            <a:r>
              <a:rPr lang="en-US" sz="2000" i="1" dirty="0" smtClean="0"/>
              <a:t>Lactobacillus acidophilus </a:t>
            </a:r>
            <a:r>
              <a:rPr lang="en-US" sz="2000" dirty="0" smtClean="0"/>
              <a:t>and other spp. do survive the passage 		through the stomach.</a:t>
            </a:r>
            <a:br>
              <a:rPr lang="en-US" sz="2000" dirty="0" smtClean="0"/>
            </a:br>
            <a:r>
              <a:rPr lang="en-US" sz="2000" dirty="0" smtClean="0"/>
              <a:t>	- Intestinal bacteria are called “enteric” bacteria and some estimate 		that the huge numbers of harmless and beneficial bacteria 		in the flora help to keep the numbers of harmful bacteria 		low in your small and large intestines.</a:t>
            </a:r>
            <a:br>
              <a:rPr lang="en-US" sz="2000" dirty="0" smtClean="0"/>
            </a:br>
            <a:r>
              <a:rPr lang="en-US" sz="2000" dirty="0"/>
              <a:t/>
            </a:r>
            <a:br>
              <a:rPr lang="en-US" sz="2000" dirty="0"/>
            </a:br>
            <a:r>
              <a:rPr lang="en-US" sz="2000" dirty="0" smtClean="0"/>
              <a:t>	- Read about the suspected link between your gut bacteria and your 		immune system’s health:</a:t>
            </a:r>
            <a:br>
              <a:rPr lang="en-US" sz="2000" dirty="0" smtClean="0"/>
            </a:br>
            <a:r>
              <a:rPr lang="en-US" sz="2000"/>
              <a:t> </a:t>
            </a:r>
            <a:r>
              <a:rPr lang="en-US" sz="2000" smtClean="0"/>
              <a:t>		</a:t>
            </a:r>
            <a:r>
              <a:rPr lang="en-US" sz="1600" smtClean="0">
                <a:hlinkClick r:id="rId2"/>
              </a:rPr>
              <a:t>http</a:t>
            </a:r>
            <a:r>
              <a:rPr lang="en-US" sz="1600" dirty="0">
                <a:hlinkClick r:id="rId2"/>
              </a:rPr>
              <a:t>://</a:t>
            </a:r>
            <a:r>
              <a:rPr lang="en-US" sz="1600" dirty="0" smtClean="0">
                <a:hlinkClick r:id="rId2"/>
              </a:rPr>
              <a:t>www.sciencedaily.com/releases/2012/06/120621130643.htm</a:t>
            </a:r>
            <a:r>
              <a:rPr lang="en-US" sz="1600" dirty="0" smtClean="0"/>
              <a:t/>
            </a:r>
            <a:br>
              <a:rPr lang="en-US" sz="1600" dirty="0" smtClean="0"/>
            </a:br>
            <a:r>
              <a:rPr lang="en-US" sz="2000" dirty="0" smtClean="0"/>
              <a:t/>
            </a:r>
            <a:br>
              <a:rPr lang="en-US" sz="2000" dirty="0" smtClean="0"/>
            </a:br>
            <a:r>
              <a:rPr lang="en-US" sz="2000" dirty="0" smtClean="0"/>
              <a:t>	</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Bacteria, like </a:t>
            </a:r>
            <a:r>
              <a:rPr lang="en-US" sz="2000" i="1" dirty="0" smtClean="0">
                <a:solidFill>
                  <a:srgbClr val="FF0000"/>
                </a:solidFill>
              </a:rPr>
              <a:t>Lactobacillus</a:t>
            </a:r>
            <a:r>
              <a:rPr lang="en-US" sz="2000" dirty="0" smtClean="0">
                <a:solidFill>
                  <a:srgbClr val="FF0000"/>
                </a:solidFill>
              </a:rPr>
              <a:t> spp. </a:t>
            </a:r>
            <a:r>
              <a:rPr lang="en-US" sz="2000" dirty="0" smtClean="0"/>
              <a:t>and </a:t>
            </a:r>
            <a:r>
              <a:rPr lang="en-US" sz="2000" i="1" dirty="0" smtClean="0">
                <a:solidFill>
                  <a:srgbClr val="FF0000"/>
                </a:solidFill>
              </a:rPr>
              <a:t>Helicobacter pylori </a:t>
            </a:r>
            <a:r>
              <a:rPr lang="en-US" sz="2000" dirty="0" smtClean="0"/>
              <a:t>can live in the stomach acid.</a:t>
            </a:r>
            <a:endParaRPr lang="en-US" sz="2000" dirty="0"/>
          </a:p>
        </p:txBody>
      </p:sp>
      <p:pic>
        <p:nvPicPr>
          <p:cNvPr id="6" name="Content Placeholder 5" descr="digestive flora.gif"/>
          <p:cNvPicPr>
            <a:picLocks noGrp="1" noChangeAspect="1"/>
          </p:cNvPicPr>
          <p:nvPr>
            <p:ph idx="1"/>
          </p:nvPr>
        </p:nvPicPr>
        <p:blipFill>
          <a:blip r:embed="rId2" cstate="print"/>
          <a:stretch>
            <a:fillRect/>
          </a:stretch>
        </p:blipFill>
        <p:spPr>
          <a:xfrm>
            <a:off x="1752600" y="1524000"/>
            <a:ext cx="5791200" cy="49530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400" dirty="0" smtClean="0"/>
              <a:t>Do you know the scientific names (except for viruses), types of 	microbes that cause each of the following, signs and 	symptoms, transmission methods and vaccines (when 	available) for the following diseases that affect the 	gastrointestinal system?</a:t>
            </a:r>
            <a:br>
              <a:rPr lang="en-US" sz="2400" dirty="0" smtClean="0"/>
            </a:br>
            <a:r>
              <a:rPr lang="en-US" sz="2400" dirty="0" smtClean="0"/>
              <a:t/>
            </a:r>
            <a:br>
              <a:rPr lang="en-US" sz="2400" dirty="0" smtClean="0"/>
            </a:br>
            <a:r>
              <a:rPr lang="en-US" sz="2400" dirty="0" smtClean="0"/>
              <a:t>	</a:t>
            </a:r>
            <a:r>
              <a:rPr lang="en-US" sz="2000" dirty="0" smtClean="0"/>
              <a:t>Rotavirus enteritis		Mononucleosis</a:t>
            </a:r>
            <a:br>
              <a:rPr lang="en-US" sz="2000" dirty="0" smtClean="0"/>
            </a:br>
            <a:r>
              <a:rPr lang="en-US" sz="2000" dirty="0" smtClean="0"/>
              <a:t>	Gastric ulcers			Hepatitis A – E</a:t>
            </a:r>
            <a:br>
              <a:rPr lang="en-US" sz="2000" dirty="0" smtClean="0"/>
            </a:br>
            <a:r>
              <a:rPr lang="en-US" sz="2000" dirty="0" smtClean="0"/>
              <a:t>	</a:t>
            </a:r>
            <a:r>
              <a:rPr lang="en-US" sz="2000" dirty="0" err="1" smtClean="0"/>
              <a:t>Pseudomembranous</a:t>
            </a:r>
            <a:r>
              <a:rPr lang="en-US" sz="2000" dirty="0" smtClean="0"/>
              <a:t> colitis	Cholera</a:t>
            </a:r>
            <a:br>
              <a:rPr lang="en-US" sz="2000" dirty="0" smtClean="0"/>
            </a:br>
            <a:r>
              <a:rPr lang="en-US" sz="2000" dirty="0" smtClean="0"/>
              <a:t>	Bacillary dysentery		Amoebic dysentery</a:t>
            </a:r>
            <a:br>
              <a:rPr lang="en-US" sz="2000" dirty="0" smtClean="0"/>
            </a:br>
            <a:r>
              <a:rPr lang="en-US" sz="2000" dirty="0" smtClean="0"/>
              <a:t>	Typhoid fever			Giardiasis</a:t>
            </a:r>
            <a:r>
              <a:rPr lang="en-US" sz="2400" dirty="0" smtClean="0"/>
              <a:t/>
            </a:r>
            <a:br>
              <a:rPr lang="en-US" sz="2400" dirty="0" smtClean="0"/>
            </a:br>
            <a:r>
              <a:rPr lang="en-US" sz="2400" dirty="0" smtClean="0"/>
              <a:t>	</a:t>
            </a:r>
            <a:r>
              <a:rPr lang="en-US" sz="2000" dirty="0" smtClean="0"/>
              <a:t>The major causes of food poisoning	</a:t>
            </a:r>
            <a:br>
              <a:rPr lang="en-US" sz="2000" dirty="0" smtClean="0"/>
            </a:b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2743200"/>
          </a:xfrm>
        </p:spPr>
        <p:txBody>
          <a:bodyPr>
            <a:normAutofit fontScale="90000"/>
          </a:bodyPr>
          <a:lstStyle/>
          <a:p>
            <a:pPr algn="l"/>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NERVOUS SYSTEM</a:t>
            </a:r>
            <a:br>
              <a:rPr lang="en-US" sz="2400" dirty="0" smtClean="0"/>
            </a:br>
            <a:r>
              <a:rPr lang="en-US" sz="2400" dirty="0" smtClean="0"/>
              <a:t/>
            </a:r>
            <a:br>
              <a:rPr lang="en-US" sz="2400" dirty="0" smtClean="0"/>
            </a:br>
            <a:r>
              <a:rPr lang="en-US" sz="2000" dirty="0" smtClean="0"/>
              <a:t>	</a:t>
            </a:r>
            <a:br>
              <a:rPr lang="en-US" sz="2000" dirty="0" smtClean="0"/>
            </a:br>
            <a:r>
              <a:rPr lang="en-US" sz="2000" dirty="0" smtClean="0"/>
              <a:t>- The nervous system is normally sterile.  CSF </a:t>
            </a:r>
            <a:r>
              <a:rPr lang="en-US" sz="2000" smtClean="0"/>
              <a:t>is sterile.</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400" dirty="0"/>
          </a:p>
        </p:txBody>
      </p:sp>
      <p:pic>
        <p:nvPicPr>
          <p:cNvPr id="5" name="Content Placeholder 4" descr="use this nervous system.jpg"/>
          <p:cNvPicPr>
            <a:picLocks noGrp="1" noChangeAspect="1"/>
          </p:cNvPicPr>
          <p:nvPr>
            <p:ph idx="1"/>
          </p:nvPr>
        </p:nvPicPr>
        <p:blipFill>
          <a:blip r:embed="rId2" cstate="print"/>
          <a:stretch>
            <a:fillRect/>
          </a:stretch>
        </p:blipFill>
        <p:spPr>
          <a:xfrm>
            <a:off x="3575050" y="838200"/>
            <a:ext cx="5111750" cy="4572000"/>
          </a:xfrm>
        </p:spPr>
      </p:pic>
      <p:sp>
        <p:nvSpPr>
          <p:cNvPr id="4" name="Text Placeholder 3"/>
          <p:cNvSpPr>
            <a:spLocks noGrp="1"/>
          </p:cNvSpPr>
          <p:nvPr>
            <p:ph type="body" sz="half" idx="2"/>
          </p:nvPr>
        </p:nvSpPr>
        <p:spPr>
          <a:xfrm>
            <a:off x="457200" y="6080444"/>
            <a:ext cx="45719" cy="457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049962"/>
          </a:xfrm>
        </p:spPr>
        <p:txBody>
          <a:bodyPr>
            <a:normAutofit/>
          </a:bodyPr>
          <a:lstStyle/>
          <a:p>
            <a:pPr algn="l"/>
            <a:r>
              <a:rPr lang="en-US" sz="2400" dirty="0" smtClean="0"/>
              <a:t>Do you know the scientific names (except for viruses), types of 	microbes that cause each of the following, signs and 	symptoms, transmission methods and vaccines (when 	available) for the following diseases that affect the 	nervous system?</a:t>
            </a:r>
            <a:br>
              <a:rPr lang="en-US" sz="2400" dirty="0" smtClean="0"/>
            </a:br>
            <a:r>
              <a:rPr lang="en-US" sz="2000" dirty="0" smtClean="0"/>
              <a:t/>
            </a:r>
            <a:br>
              <a:rPr lang="en-US" sz="2000" dirty="0" smtClean="0"/>
            </a:br>
            <a:r>
              <a:rPr lang="en-US" sz="2000" dirty="0" smtClean="0"/>
              <a:t>	Bacterial meningitis</a:t>
            </a:r>
            <a:br>
              <a:rPr lang="en-US" sz="2000" dirty="0" smtClean="0"/>
            </a:br>
            <a:r>
              <a:rPr lang="en-US" sz="2000" dirty="0" smtClean="0"/>
              <a:t>	Rabies (</a:t>
            </a:r>
            <a:r>
              <a:rPr lang="en-US" sz="2000" dirty="0" err="1" smtClean="0"/>
              <a:t>Lyssavirus</a:t>
            </a:r>
            <a:r>
              <a:rPr lang="en-US" sz="2000" dirty="0" smtClean="0"/>
              <a:t>)</a:t>
            </a:r>
            <a:br>
              <a:rPr lang="en-US" sz="2000" dirty="0" smtClean="0"/>
            </a:br>
            <a:r>
              <a:rPr lang="en-US" sz="2000" dirty="0" smtClean="0"/>
              <a:t>	Hansen’s disease</a:t>
            </a:r>
            <a:br>
              <a:rPr lang="en-US" sz="2000" dirty="0" smtClean="0"/>
            </a:br>
            <a:r>
              <a:rPr lang="en-US" sz="2000" dirty="0" smtClean="0"/>
              <a:t>	Tetanus/lockjaw</a:t>
            </a:r>
            <a:br>
              <a:rPr lang="en-US" sz="2000" dirty="0" smtClean="0"/>
            </a:br>
            <a:r>
              <a:rPr lang="en-US" sz="2000" dirty="0" smtClean="0"/>
              <a:t>	Botulism</a:t>
            </a:r>
            <a:br>
              <a:rPr lang="en-US" sz="2000" dirty="0" smtClean="0"/>
            </a:br>
            <a:r>
              <a:rPr lang="en-US" sz="2000" dirty="0" smtClean="0"/>
              <a:t>	Poliomyelitis</a:t>
            </a:r>
            <a:br>
              <a:rPr lang="en-US" sz="20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 GENITOURINARY SYSTEM</a:t>
            </a:r>
            <a:br>
              <a:rPr lang="en-US" sz="2400" dirty="0" smtClean="0"/>
            </a:br>
            <a:r>
              <a:rPr lang="en-US" sz="2400" dirty="0" smtClean="0"/>
              <a:t/>
            </a:r>
            <a:br>
              <a:rPr lang="en-US" sz="2400" dirty="0" smtClean="0"/>
            </a:br>
            <a:r>
              <a:rPr lang="en-US" sz="2000" dirty="0" smtClean="0"/>
              <a:t>	- urine is sterile in the kidneys, ureters, urinary bladder and upper 		urethra</a:t>
            </a:r>
            <a:br>
              <a:rPr lang="en-US" sz="2000" dirty="0" smtClean="0"/>
            </a:br>
            <a:r>
              <a:rPr lang="en-US" sz="2000" dirty="0" smtClean="0"/>
              <a:t>	- the normal vaginal flora before puberty and after menopause is 		more like the skin and colon, with a pH more near neutral 		and contains </a:t>
            </a:r>
            <a:r>
              <a:rPr lang="en-US" sz="2000" i="1" dirty="0" smtClean="0">
                <a:solidFill>
                  <a:srgbClr val="FF0000"/>
                </a:solidFill>
              </a:rPr>
              <a:t>Staphylococci</a:t>
            </a:r>
            <a:r>
              <a:rPr lang="en-US" sz="2000" i="1" dirty="0" smtClean="0"/>
              <a:t>, Streptococci </a:t>
            </a:r>
            <a:r>
              <a:rPr lang="en-US" sz="2000" dirty="0" smtClean="0"/>
              <a:t>, </a:t>
            </a:r>
            <a:r>
              <a:rPr lang="en-US" sz="2000" dirty="0" err="1" smtClean="0"/>
              <a:t>diphtheroids</a:t>
            </a:r>
            <a:r>
              <a:rPr lang="en-US" sz="2000" dirty="0" smtClean="0"/>
              <a:t> and 		other species</a:t>
            </a:r>
            <a:br>
              <a:rPr lang="en-US" sz="2000" dirty="0" smtClean="0"/>
            </a:br>
            <a:r>
              <a:rPr lang="en-US" sz="2000" dirty="0" smtClean="0"/>
              <a:t>	- During ovarian activity, the pH in the vaginal environment is near 5 		and the flora consists of </a:t>
            </a:r>
            <a:r>
              <a:rPr lang="en-US" sz="2000" i="1" dirty="0" smtClean="0">
                <a:solidFill>
                  <a:srgbClr val="FF0000"/>
                </a:solidFill>
              </a:rPr>
              <a:t>Lactobacillus</a:t>
            </a:r>
            <a:r>
              <a:rPr lang="en-US" sz="2000" dirty="0" smtClean="0">
                <a:solidFill>
                  <a:srgbClr val="FF0000"/>
                </a:solidFill>
              </a:rPr>
              <a:t> spp.</a:t>
            </a:r>
            <a:r>
              <a:rPr lang="en-US" sz="2000" dirty="0" smtClean="0"/>
              <a:t>,</a:t>
            </a:r>
            <a:r>
              <a:rPr lang="en-US" sz="2000" dirty="0" smtClean="0">
                <a:solidFill>
                  <a:srgbClr val="FF0000"/>
                </a:solidFill>
              </a:rPr>
              <a:t> </a:t>
            </a:r>
            <a:r>
              <a:rPr lang="en-US" sz="2000" i="1" dirty="0" smtClean="0">
                <a:solidFill>
                  <a:srgbClr val="FF0000"/>
                </a:solidFill>
              </a:rPr>
              <a:t>Candida 			</a:t>
            </a:r>
            <a:r>
              <a:rPr lang="en-US" sz="2000" i="1" dirty="0" err="1" smtClean="0">
                <a:solidFill>
                  <a:srgbClr val="FF0000"/>
                </a:solidFill>
              </a:rPr>
              <a:t>albicans</a:t>
            </a:r>
            <a:r>
              <a:rPr lang="en-US" sz="2000" dirty="0" smtClean="0"/>
              <a:t>, </a:t>
            </a:r>
            <a:r>
              <a:rPr lang="en-US" sz="2000" i="1" dirty="0" err="1" smtClean="0"/>
              <a:t>Enterococcus</a:t>
            </a:r>
            <a:r>
              <a:rPr lang="en-US" sz="2000" dirty="0" smtClean="0"/>
              <a:t> and </a:t>
            </a:r>
            <a:r>
              <a:rPr lang="en-US" sz="2000" i="1" dirty="0" err="1" smtClean="0"/>
              <a:t>Corynebacterium</a:t>
            </a:r>
            <a:r>
              <a:rPr lang="en-US" sz="2000" dirty="0" smtClean="0"/>
              <a:t> species</a:t>
            </a:r>
            <a:br>
              <a:rPr lang="en-US" sz="2000" dirty="0" smtClean="0"/>
            </a:br>
            <a:r>
              <a:rPr lang="en-US" sz="2000" dirty="0" smtClean="0"/>
              <a:t>	- Give 2 reasons why women typically get more UTI’s than men.</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1477962"/>
          </a:xfrm>
        </p:spPr>
        <p:txBody>
          <a:bodyPr>
            <a:normAutofit/>
          </a:bodyPr>
          <a:lstStyle/>
          <a:p>
            <a:r>
              <a:rPr lang="en-US" sz="2000" dirty="0" smtClean="0"/>
              <a:t>Urine is sterile in the kidneys, ureters, urinary bladder and upper urethra.</a:t>
            </a:r>
            <a:endParaRPr lang="en-US" sz="2000" dirty="0"/>
          </a:p>
        </p:txBody>
      </p:sp>
      <p:pic>
        <p:nvPicPr>
          <p:cNvPr id="8" name="Content Placeholder 7" descr="Urinary-Tract.jpg"/>
          <p:cNvPicPr>
            <a:picLocks noGrp="1" noChangeAspect="1"/>
          </p:cNvPicPr>
          <p:nvPr>
            <p:ph idx="1"/>
          </p:nvPr>
        </p:nvPicPr>
        <p:blipFill>
          <a:blip r:embed="rId2" cstate="print"/>
          <a:stretch>
            <a:fillRect/>
          </a:stretch>
        </p:blipFill>
        <p:spPr>
          <a:xfrm>
            <a:off x="2971800" y="1676400"/>
            <a:ext cx="3581400" cy="41910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868362"/>
          </a:xfrm>
        </p:spPr>
        <p:txBody>
          <a:bodyPr>
            <a:normAutofit/>
          </a:bodyPr>
          <a:lstStyle/>
          <a:p>
            <a:r>
              <a:rPr lang="en-US" sz="2400" dirty="0" smtClean="0"/>
              <a:t>Reproductive organs</a:t>
            </a:r>
            <a:endParaRPr lang="en-US" sz="2400" dirty="0"/>
          </a:p>
        </p:txBody>
      </p:sp>
      <p:sp>
        <p:nvSpPr>
          <p:cNvPr id="5" name="Text Placeholder 4"/>
          <p:cNvSpPr>
            <a:spLocks noGrp="1"/>
          </p:cNvSpPr>
          <p:nvPr>
            <p:ph type="body" idx="1"/>
          </p:nvPr>
        </p:nvSpPr>
        <p:spPr>
          <a:xfrm>
            <a:off x="457200" y="1535112"/>
            <a:ext cx="4040188" cy="1284287"/>
          </a:xfrm>
        </p:spPr>
        <p:txBody>
          <a:bodyPr>
            <a:normAutofit lnSpcReduction="10000"/>
          </a:bodyPr>
          <a:lstStyle/>
          <a:p>
            <a:r>
              <a:rPr lang="en-US" sz="2000" b="0" dirty="0" smtClean="0"/>
              <a:t>The ovaries, oviducts, uterus and cervix are sterile; the vagina has a normal flora which fluctuates thru a woman’s life. </a:t>
            </a:r>
            <a:endParaRPr lang="en-US" sz="2000" b="0" dirty="0"/>
          </a:p>
        </p:txBody>
      </p:sp>
      <p:pic>
        <p:nvPicPr>
          <p:cNvPr id="9" name="Content Placeholder 8" descr="female_genitals.jpg"/>
          <p:cNvPicPr>
            <a:picLocks noGrp="1" noChangeAspect="1"/>
          </p:cNvPicPr>
          <p:nvPr>
            <p:ph sz="half" idx="2"/>
          </p:nvPr>
        </p:nvPicPr>
        <p:blipFill>
          <a:blip r:embed="rId2" cstate="print"/>
          <a:stretch>
            <a:fillRect/>
          </a:stretch>
        </p:blipFill>
        <p:spPr>
          <a:xfrm>
            <a:off x="685800" y="2819400"/>
            <a:ext cx="3352800" cy="3124200"/>
          </a:xfrm>
        </p:spPr>
      </p:pic>
      <p:sp>
        <p:nvSpPr>
          <p:cNvPr id="7" name="Text Placeholder 6"/>
          <p:cNvSpPr>
            <a:spLocks noGrp="1"/>
          </p:cNvSpPr>
          <p:nvPr>
            <p:ph type="body" sz="quarter" idx="3"/>
          </p:nvPr>
        </p:nvSpPr>
        <p:spPr>
          <a:xfrm>
            <a:off x="4645025" y="1535112"/>
            <a:ext cx="4041775" cy="1360487"/>
          </a:xfrm>
        </p:spPr>
        <p:txBody>
          <a:bodyPr>
            <a:normAutofit lnSpcReduction="10000"/>
          </a:bodyPr>
          <a:lstStyle/>
          <a:p>
            <a:endParaRPr lang="en-US" sz="2000" b="0" dirty="0" smtClean="0"/>
          </a:p>
          <a:p>
            <a:r>
              <a:rPr lang="en-US" sz="2000" b="0" dirty="0" smtClean="0"/>
              <a:t>The testes, epididymis, vas deferens, prostate and other male reproductive glands are all sterile.</a:t>
            </a:r>
          </a:p>
          <a:p>
            <a:endParaRPr lang="en-US" sz="2000" b="0" dirty="0"/>
          </a:p>
        </p:txBody>
      </p:sp>
      <p:pic>
        <p:nvPicPr>
          <p:cNvPr id="10" name="Content Placeholder 9" descr="male_genitals.jpg"/>
          <p:cNvPicPr>
            <a:picLocks noGrp="1" noChangeAspect="1"/>
          </p:cNvPicPr>
          <p:nvPr>
            <p:ph sz="quarter" idx="4"/>
          </p:nvPr>
        </p:nvPicPr>
        <p:blipFill>
          <a:blip r:embed="rId3" cstate="print"/>
          <a:stretch>
            <a:fillRect/>
          </a:stretch>
        </p:blipFill>
        <p:spPr>
          <a:xfrm>
            <a:off x="5029200" y="2819400"/>
            <a:ext cx="3048000" cy="2895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To be pathogenic, a microbe must:</a:t>
            </a:r>
            <a:br>
              <a:rPr lang="en-US" sz="2400" dirty="0" smtClean="0"/>
            </a:br>
            <a:r>
              <a:rPr lang="en-US" sz="2400" dirty="0" smtClean="0"/>
              <a:t/>
            </a:r>
            <a:br>
              <a:rPr lang="en-US" sz="2400" dirty="0" smtClean="0"/>
            </a:br>
            <a:r>
              <a:rPr lang="en-US" sz="2400" dirty="0" smtClean="0"/>
              <a:t>A) enter the body at its proper </a:t>
            </a:r>
            <a:r>
              <a:rPr lang="en-US" sz="2400" dirty="0" smtClean="0">
                <a:solidFill>
                  <a:srgbClr val="FF0000"/>
                </a:solidFill>
              </a:rPr>
              <a:t>portal of entry</a:t>
            </a:r>
            <a:r>
              <a:rPr lang="en-US" sz="2400" dirty="0" smtClean="0"/>
              <a:t> (through mucous 	membranes, skin or parenterally).</a:t>
            </a:r>
            <a:br>
              <a:rPr lang="en-US" sz="2400" dirty="0" smtClean="0"/>
            </a:br>
            <a:r>
              <a:rPr lang="en-US" sz="2400" dirty="0" smtClean="0"/>
              <a:t>B) enter the host with the proper </a:t>
            </a:r>
            <a:r>
              <a:rPr lang="en-US" sz="2400" dirty="0" smtClean="0">
                <a:solidFill>
                  <a:srgbClr val="FF0000"/>
                </a:solidFill>
              </a:rPr>
              <a:t>infectious dose </a:t>
            </a:r>
            <a:r>
              <a:rPr lang="en-US" sz="2400" dirty="0" smtClean="0"/>
              <a:t>of microbes.</a:t>
            </a:r>
            <a:br>
              <a:rPr lang="en-US" sz="2400" dirty="0" smtClean="0"/>
            </a:br>
            <a:r>
              <a:rPr lang="en-US" sz="2400" dirty="0" smtClean="0"/>
              <a:t>C) possess means of </a:t>
            </a:r>
            <a:r>
              <a:rPr lang="en-US" sz="2400" dirty="0" smtClean="0">
                <a:solidFill>
                  <a:srgbClr val="FF0000"/>
                </a:solidFill>
              </a:rPr>
              <a:t>adherence</a:t>
            </a:r>
            <a:r>
              <a:rPr lang="en-US" sz="2400" dirty="0" smtClean="0"/>
              <a:t> to the cells at the portal of entry.</a:t>
            </a:r>
            <a:br>
              <a:rPr lang="en-US" sz="2400" dirty="0" smtClean="0"/>
            </a:br>
            <a:r>
              <a:rPr lang="en-US" sz="2400" dirty="0" smtClean="0"/>
              <a:t>D) possess means of </a:t>
            </a:r>
            <a:r>
              <a:rPr lang="en-US" sz="2400" dirty="0" smtClean="0">
                <a:solidFill>
                  <a:srgbClr val="FF0000"/>
                </a:solidFill>
              </a:rPr>
              <a:t>penetration of the host’s primary barriers </a:t>
            </a:r>
            <a:r>
              <a:rPr lang="en-US" sz="2400" dirty="0" smtClean="0"/>
              <a:t>	and </a:t>
            </a:r>
            <a:r>
              <a:rPr lang="en-US" sz="2400" dirty="0" smtClean="0">
                <a:solidFill>
                  <a:srgbClr val="FF0000"/>
                </a:solidFill>
              </a:rPr>
              <a:t>avoid host cell mechanisms</a:t>
            </a:r>
            <a:r>
              <a:rPr lang="en-US" sz="2400" dirty="0" smtClean="0"/>
              <a:t>.</a:t>
            </a:r>
            <a:br>
              <a:rPr lang="en-US" sz="2400" dirty="0" smtClean="0"/>
            </a:br>
            <a:r>
              <a:rPr lang="en-US" sz="2400" dirty="0"/>
              <a:t/>
            </a:r>
            <a:br>
              <a:rPr lang="en-US" sz="2400" dirty="0"/>
            </a:br>
            <a:r>
              <a:rPr lang="en-US" sz="2000" dirty="0" smtClean="0"/>
              <a:t>When these conditions are met, microbes can cause disease when they </a:t>
            </a:r>
            <a:r>
              <a:rPr lang="en-US" sz="2000" u="sng" dirty="0" smtClean="0"/>
              <a:t>use </a:t>
            </a:r>
            <a:r>
              <a:rPr lang="en-US" sz="2000" dirty="0" smtClean="0"/>
              <a:t>	</a:t>
            </a:r>
            <a:r>
              <a:rPr lang="en-US" sz="2000" u="sng" dirty="0" smtClean="0"/>
              <a:t>enzymes to cause direct cell damage</a:t>
            </a:r>
            <a:r>
              <a:rPr lang="en-US" sz="2000" dirty="0" smtClean="0"/>
              <a:t>, when they </a:t>
            </a:r>
            <a:r>
              <a:rPr lang="en-US" sz="2000" u="sng" dirty="0" smtClean="0"/>
              <a:t>secrete toxins</a:t>
            </a:r>
            <a:r>
              <a:rPr lang="en-US" sz="2000" dirty="0" smtClean="0"/>
              <a:t>, or 	when they produce </a:t>
            </a:r>
            <a:r>
              <a:rPr lang="en-US" sz="2000" u="sng" dirty="0" smtClean="0"/>
              <a:t>allergic responses</a:t>
            </a:r>
            <a:r>
              <a:rPr lang="en-US" sz="2000" dirty="0" smtClean="0"/>
              <a:t>.</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2400" dirty="0" smtClean="0"/>
              <a:t>Do you know the scientific names (except for viruses), types of 	microbes that cause each of the following, signs and 	symptoms, transmission methods and vaccines (when 	available) for the following diseases that affect the 	genitourinary system?</a:t>
            </a:r>
            <a:br>
              <a:rPr lang="en-US" sz="2400" dirty="0" smtClean="0"/>
            </a:br>
            <a:r>
              <a:rPr lang="en-US" sz="2400" dirty="0" smtClean="0"/>
              <a:t/>
            </a:r>
            <a:br>
              <a:rPr lang="en-US" sz="2400" dirty="0" smtClean="0"/>
            </a:br>
            <a:r>
              <a:rPr lang="en-US" sz="2400" dirty="0" smtClean="0"/>
              <a:t>	</a:t>
            </a:r>
            <a:r>
              <a:rPr lang="en-US" sz="2000" dirty="0" smtClean="0"/>
              <a:t>Urinary tract infections		</a:t>
            </a:r>
            <a:r>
              <a:rPr lang="en-US" sz="2000" dirty="0" err="1" smtClean="0"/>
              <a:t>Peurperal</a:t>
            </a:r>
            <a:r>
              <a:rPr lang="en-US" sz="2000" dirty="0" smtClean="0"/>
              <a:t> fever</a:t>
            </a:r>
            <a:br>
              <a:rPr lang="en-US" sz="2000" dirty="0" smtClean="0"/>
            </a:br>
            <a:r>
              <a:rPr lang="en-US" sz="2000" dirty="0" smtClean="0"/>
              <a:t>	</a:t>
            </a:r>
            <a:r>
              <a:rPr lang="en-US" sz="2000" dirty="0" err="1" smtClean="0"/>
              <a:t>Leptospirosis</a:t>
            </a:r>
            <a:r>
              <a:rPr lang="en-US" sz="2000" dirty="0" smtClean="0"/>
              <a:t>			Toxic shock syndrome</a:t>
            </a:r>
            <a:br>
              <a:rPr lang="en-US" sz="2000" dirty="0" smtClean="0"/>
            </a:br>
            <a:r>
              <a:rPr lang="en-US" sz="2000" dirty="0" smtClean="0"/>
              <a:t>	</a:t>
            </a:r>
            <a:r>
              <a:rPr lang="en-US" sz="2000" dirty="0" err="1" smtClean="0"/>
              <a:t>Trichomoniasis</a:t>
            </a:r>
            <a:r>
              <a:rPr lang="en-US" sz="2000" dirty="0" smtClean="0"/>
              <a:t>			Gonorrhea</a:t>
            </a:r>
            <a:br>
              <a:rPr lang="en-US" sz="2000" dirty="0" smtClean="0"/>
            </a:br>
            <a:r>
              <a:rPr lang="en-US" sz="2000" dirty="0" smtClean="0"/>
              <a:t>	Syphilis				</a:t>
            </a:r>
            <a:r>
              <a:rPr lang="en-US" sz="2000" dirty="0" err="1" smtClean="0"/>
              <a:t>Nongonococcal</a:t>
            </a:r>
            <a:r>
              <a:rPr lang="en-US" sz="2000" dirty="0" smtClean="0"/>
              <a:t> </a:t>
            </a:r>
            <a:r>
              <a:rPr lang="en-US" sz="2000" dirty="0" err="1" smtClean="0"/>
              <a:t>urethritis</a:t>
            </a:r>
            <a:r>
              <a:rPr lang="en-US" sz="2000" dirty="0" smtClean="0"/>
              <a:t/>
            </a:r>
            <a:br>
              <a:rPr lang="en-US" sz="2000" dirty="0" smtClean="0"/>
            </a:br>
            <a:r>
              <a:rPr lang="en-US" sz="2000" dirty="0" smtClean="0"/>
              <a:t>	Herpes simplex 1 and 2		Genital warts</a:t>
            </a:r>
            <a:br>
              <a:rPr lang="en-US" sz="2000" dirty="0" smtClean="0"/>
            </a:br>
            <a:r>
              <a:rPr lang="en-US" sz="2000" dirty="0" smtClean="0"/>
              <a:t>	Cytomegalovirus			HIV</a:t>
            </a:r>
            <a:br>
              <a:rPr lang="en-US" sz="2000" dirty="0" smtClean="0"/>
            </a:br>
            <a:r>
              <a:rPr lang="en-US" sz="2000" dirty="0" smtClean="0"/>
              <a:t>	</a:t>
            </a:r>
            <a:r>
              <a:rPr lang="en-US" sz="2000" dirty="0" err="1" smtClean="0"/>
              <a:t>Chancroid</a:t>
            </a:r>
            <a:r>
              <a:rPr lang="en-US" sz="2000" dirty="0" smtClean="0"/>
              <a:t>			Vaginal yeast infections</a:t>
            </a:r>
            <a:br>
              <a:rPr lang="en-US" sz="2000" dirty="0" smtClean="0"/>
            </a:br>
            <a:r>
              <a:rPr lang="en-US" sz="2000" dirty="0" smtClean="0"/>
              <a:t/>
            </a:r>
            <a:br>
              <a:rPr lang="en-US" sz="20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Particularly important to pregnant women are a group of 	infectious diseases that can affect them and their unborn 	or newborn children.</a:t>
            </a:r>
            <a:br>
              <a:rPr lang="en-US" sz="2400" dirty="0" smtClean="0"/>
            </a:br>
            <a:r>
              <a:rPr lang="en-US" sz="2400" dirty="0" smtClean="0"/>
              <a:t/>
            </a:r>
            <a:br>
              <a:rPr lang="en-US" sz="2400" dirty="0" smtClean="0"/>
            </a:br>
            <a:r>
              <a:rPr lang="en-US" sz="2400" dirty="0" smtClean="0"/>
              <a:t>	- this group of organisms is given the acronym </a:t>
            </a:r>
            <a:r>
              <a:rPr lang="en-US" sz="2400" dirty="0" smtClean="0">
                <a:solidFill>
                  <a:srgbClr val="002060"/>
                </a:solidFill>
              </a:rPr>
              <a:t>STORCH 		(or TORCH)</a:t>
            </a: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smtClean="0"/>
              <a:t>The blood of the mother and the blood of the fetus do no mix.  Nutrients, wastes, and gases, as well as toxins, drugs and some microbes pass through the placenta by diffusion and other processes.  The unborn child is sterile and here is seen in its sterile amniotic sac.</a:t>
            </a:r>
            <a:endParaRPr lang="en-US" sz="2000" dirty="0"/>
          </a:p>
        </p:txBody>
      </p:sp>
      <p:sp>
        <p:nvSpPr>
          <p:cNvPr id="4" name="Text Placeholder 3"/>
          <p:cNvSpPr>
            <a:spLocks noGrp="1"/>
          </p:cNvSpPr>
          <p:nvPr>
            <p:ph type="body" idx="1"/>
          </p:nvPr>
        </p:nvSpPr>
        <p:spPr/>
        <p:txBody>
          <a:bodyPr/>
          <a:lstStyle/>
          <a:p>
            <a:endParaRPr lang="en-US"/>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 y="1447800"/>
            <a:ext cx="4953000" cy="4800599"/>
          </a:xfrm>
        </p:spPr>
      </p:pic>
      <p:sp>
        <p:nvSpPr>
          <p:cNvPr id="6" name="Text Placeholder 5"/>
          <p:cNvSpPr>
            <a:spLocks noGrp="1"/>
          </p:cNvSpPr>
          <p:nvPr>
            <p:ph type="body" sz="quarter" idx="3"/>
          </p:nvPr>
        </p:nvSpPr>
        <p:spPr>
          <a:xfrm>
            <a:off x="4645025" y="1535113"/>
            <a:ext cx="4041775" cy="65087"/>
          </a:xfrm>
        </p:spPr>
        <p:txBody>
          <a:bodyPr>
            <a:normAutofit fontScale="25000" lnSpcReduction="20000"/>
          </a:bodyPr>
          <a:lstStyle/>
          <a:p>
            <a:endParaRPr lang="en-US" dirty="0"/>
          </a:p>
        </p:txBody>
      </p:sp>
      <p:pic>
        <p:nvPicPr>
          <p:cNvPr id="9" name="Content Placeholder 8" descr="fetus_10_to_Suzanne.jpg"/>
          <p:cNvPicPr>
            <a:picLocks noGrp="1" noChangeAspect="1"/>
          </p:cNvPicPr>
          <p:nvPr>
            <p:ph sz="quarter" idx="4"/>
          </p:nvPr>
        </p:nvPicPr>
        <p:blipFill>
          <a:blip r:embed="rId3" cstate="print"/>
          <a:stretch>
            <a:fillRect/>
          </a:stretch>
        </p:blipFill>
        <p:spPr>
          <a:xfrm>
            <a:off x="5715000" y="2057400"/>
            <a:ext cx="2884114" cy="323532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pPr algn="l"/>
            <a:r>
              <a:rPr lang="en-US" sz="2400" dirty="0" smtClean="0"/>
              <a:t>A) Syphilis</a:t>
            </a:r>
            <a:br>
              <a:rPr lang="en-US" sz="2400" dirty="0" smtClean="0"/>
            </a:br>
            <a:r>
              <a:rPr lang="en-US" sz="2400" dirty="0" smtClean="0"/>
              <a:t>	- still born if pregnant during the 1° or 2° stages</a:t>
            </a:r>
            <a:br>
              <a:rPr lang="en-US" sz="2400" dirty="0" smtClean="0"/>
            </a:br>
            <a:r>
              <a:rPr lang="en-US" sz="2400" dirty="0" smtClean="0"/>
              <a:t>	- congenital syphilis if pregnant during latent stage 			which if untreated can lead to death of the 			newborn</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B) Toxoplasmosis</a:t>
            </a:r>
            <a:br>
              <a:rPr lang="en-US" sz="2400" dirty="0" smtClean="0"/>
            </a:br>
            <a:r>
              <a:rPr lang="en-US" sz="2400" dirty="0" smtClean="0"/>
              <a:t>	- can lead to mental retardation, eye damage and hearing 		loss</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C) OTHER</a:t>
            </a:r>
            <a:br>
              <a:rPr lang="en-US" sz="2400" dirty="0" smtClean="0"/>
            </a:br>
            <a:r>
              <a:rPr lang="en-US" sz="2400" dirty="0" smtClean="0"/>
              <a:t>	</a:t>
            </a:r>
            <a:r>
              <a:rPr lang="en-US" sz="2400" i="1" dirty="0" err="1" smtClean="0"/>
              <a:t>Neisseria</a:t>
            </a:r>
            <a:r>
              <a:rPr lang="en-US" sz="2400" i="1" dirty="0" smtClean="0"/>
              <a:t> </a:t>
            </a:r>
            <a:r>
              <a:rPr lang="en-US" sz="2400" i="1" dirty="0" err="1" smtClean="0"/>
              <a:t>gonorrhoeae</a:t>
            </a:r>
            <a:r>
              <a:rPr lang="en-US" sz="2400" dirty="0" smtClean="0"/>
              <a:t>: neonatal blindness, blood and 		joint infections</a:t>
            </a:r>
            <a:br>
              <a:rPr lang="en-US" sz="2400" dirty="0" smtClean="0"/>
            </a:br>
            <a:r>
              <a:rPr lang="en-US" sz="2400" dirty="0" smtClean="0"/>
              <a:t/>
            </a:r>
            <a:br>
              <a:rPr lang="en-US" sz="2400" dirty="0" smtClean="0"/>
            </a:br>
            <a:r>
              <a:rPr lang="en-US" sz="2400" dirty="0" smtClean="0"/>
              <a:t>	</a:t>
            </a:r>
            <a:r>
              <a:rPr lang="en-US" sz="2400" i="1" dirty="0" err="1" smtClean="0"/>
              <a:t>Listeria</a:t>
            </a:r>
            <a:r>
              <a:rPr lang="en-US" sz="2400" i="1" dirty="0" smtClean="0"/>
              <a:t> </a:t>
            </a:r>
            <a:r>
              <a:rPr lang="en-US" sz="2400" i="1" dirty="0" err="1" smtClean="0"/>
              <a:t>monocytogenes</a:t>
            </a:r>
            <a:r>
              <a:rPr lang="en-US" sz="2400" i="1" dirty="0" smtClean="0"/>
              <a:t>:</a:t>
            </a:r>
            <a:r>
              <a:rPr lang="en-US" sz="2400" dirty="0" smtClean="0"/>
              <a:t/>
            </a:r>
            <a:br>
              <a:rPr lang="en-US" sz="2400" dirty="0" smtClean="0"/>
            </a:br>
            <a:r>
              <a:rPr lang="en-US" sz="2400" dirty="0" smtClean="0"/>
              <a:t>		1</a:t>
            </a:r>
            <a:r>
              <a:rPr lang="en-US" sz="2400" baseline="30000" dirty="0" smtClean="0"/>
              <a:t>st</a:t>
            </a:r>
            <a:r>
              <a:rPr lang="en-US" sz="2400" dirty="0" smtClean="0"/>
              <a:t> and 2</a:t>
            </a:r>
            <a:r>
              <a:rPr lang="en-US" sz="2400" baseline="30000" dirty="0" smtClean="0"/>
              <a:t>nd</a:t>
            </a:r>
            <a:r>
              <a:rPr lang="en-US" sz="2400" dirty="0" smtClean="0"/>
              <a:t> trimesters – stillborn</a:t>
            </a:r>
            <a:br>
              <a:rPr lang="en-US" sz="2400" dirty="0" smtClean="0"/>
            </a:br>
            <a:r>
              <a:rPr lang="en-US" sz="2400" dirty="0" smtClean="0"/>
              <a:t>		3</a:t>
            </a:r>
            <a:r>
              <a:rPr lang="en-US" sz="2400" baseline="30000" dirty="0" smtClean="0"/>
              <a:t>rd</a:t>
            </a:r>
            <a:r>
              <a:rPr lang="en-US" sz="2400" dirty="0" smtClean="0"/>
              <a:t> trimester – premature birth and infection</a:t>
            </a:r>
            <a:endParaRPr lang="en-US" sz="2400"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	</a:t>
            </a:r>
            <a:r>
              <a:rPr lang="en-US" sz="2400" i="1" dirty="0" err="1" smtClean="0"/>
              <a:t>Leptospira</a:t>
            </a:r>
            <a:r>
              <a:rPr lang="en-US" sz="2400" i="1" dirty="0" smtClean="0"/>
              <a:t> </a:t>
            </a:r>
            <a:r>
              <a:rPr lang="en-US" sz="2400" i="1" dirty="0" err="1" smtClean="0"/>
              <a:t>interrogans</a:t>
            </a:r>
            <a:r>
              <a:rPr lang="en-US" sz="2400" i="1" dirty="0" smtClean="0"/>
              <a:t>:</a:t>
            </a:r>
            <a:r>
              <a:rPr lang="en-US" sz="2400" dirty="0" smtClean="0"/>
              <a:t> congenital </a:t>
            </a:r>
            <a:r>
              <a:rPr lang="en-US" sz="2400" dirty="0" err="1" smtClean="0"/>
              <a:t>lepto</a:t>
            </a:r>
            <a:r>
              <a:rPr lang="en-US" sz="2400" dirty="0" smtClean="0"/>
              <a:t> or death</a:t>
            </a:r>
            <a:br>
              <a:rPr lang="en-US" sz="2400" dirty="0" smtClean="0"/>
            </a:br>
            <a:r>
              <a:rPr lang="en-US" sz="2400" dirty="0" smtClean="0"/>
              <a:t/>
            </a:r>
            <a:br>
              <a:rPr lang="en-US" sz="2400" dirty="0" smtClean="0"/>
            </a:br>
            <a:r>
              <a:rPr lang="en-US" sz="2400" dirty="0" smtClean="0"/>
              <a:t>	HIV: infection </a:t>
            </a:r>
            <a:r>
              <a:rPr lang="en-US" sz="2400" dirty="0" smtClean="0">
                <a:sym typeface="Wingdings" pitchFamily="2" charset="2"/>
              </a:rPr>
              <a:t> death</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Hepatitis B: chronic hepatitis  cirrhosis  liver cancer</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Cytomegalovirus: mental retardation</a:t>
            </a:r>
            <a:br>
              <a:rPr lang="en-US" sz="2400" dirty="0" smtClean="0">
                <a:sym typeface="Wingdings" pitchFamily="2" charset="2"/>
              </a:rPr>
            </a:br>
            <a:r>
              <a:rPr lang="en-US" sz="2400" dirty="0" smtClean="0">
                <a:sym typeface="Wingdings" pitchFamily="2" charset="2"/>
              </a:rPr>
              <a:t>	</a:t>
            </a:r>
            <a:br>
              <a:rPr lang="en-US" sz="2400" dirty="0" smtClean="0">
                <a:sym typeface="Wingdings" pitchFamily="2" charset="2"/>
              </a:rPr>
            </a:br>
            <a:r>
              <a:rPr lang="en-US" sz="2400" dirty="0" smtClean="0">
                <a:sym typeface="Wingdings" pitchFamily="2" charset="2"/>
              </a:rPr>
              <a:t>	</a:t>
            </a:r>
            <a:r>
              <a:rPr lang="en-US" sz="2400" i="1" dirty="0" err="1" smtClean="0">
                <a:sym typeface="Wingdings" pitchFamily="2" charset="2"/>
              </a:rPr>
              <a:t>Borrelia</a:t>
            </a:r>
            <a:r>
              <a:rPr lang="en-US" sz="2400" i="1" dirty="0" smtClean="0">
                <a:sym typeface="Wingdings" pitchFamily="2" charset="2"/>
              </a:rPr>
              <a:t> </a:t>
            </a:r>
            <a:r>
              <a:rPr lang="en-US" sz="2400" i="1" dirty="0" err="1" smtClean="0">
                <a:sym typeface="Wingdings" pitchFamily="2" charset="2"/>
              </a:rPr>
              <a:t>burgdorferi</a:t>
            </a:r>
            <a:r>
              <a:rPr lang="en-US" sz="2400" dirty="0" smtClean="0">
                <a:sym typeface="Wingdings" pitchFamily="2" charset="2"/>
              </a:rPr>
              <a:t>: stillborn</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t>
            </a:r>
            <a:r>
              <a:rPr lang="en-US" sz="2400" i="1" dirty="0" smtClean="0">
                <a:sym typeface="Wingdings" pitchFamily="2" charset="2"/>
              </a:rPr>
              <a:t>Candida </a:t>
            </a:r>
            <a:r>
              <a:rPr lang="en-US" sz="2400" i="1" dirty="0" err="1" smtClean="0">
                <a:sym typeface="Wingdings" pitchFamily="2" charset="2"/>
              </a:rPr>
              <a:t>albicans</a:t>
            </a:r>
            <a:r>
              <a:rPr lang="en-US" sz="2400" dirty="0" smtClean="0">
                <a:sym typeface="Wingdings" pitchFamily="2" charset="2"/>
              </a:rPr>
              <a:t>: thrush</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	</a:t>
            </a:r>
            <a:r>
              <a:rPr lang="en-US" sz="2400" dirty="0" err="1" smtClean="0"/>
              <a:t>Varicella</a:t>
            </a:r>
            <a:r>
              <a:rPr lang="en-US" sz="2400" dirty="0" smtClean="0"/>
              <a:t>-Herpes Zoster: complications in fetal 				development is in first 20 weeks of 				pregnancy</a:t>
            </a:r>
            <a:br>
              <a:rPr lang="en-US" sz="2400" dirty="0" smtClean="0"/>
            </a:br>
            <a:r>
              <a:rPr lang="en-US" sz="2400" dirty="0" smtClean="0"/>
              <a:t/>
            </a:r>
            <a:br>
              <a:rPr lang="en-US" sz="2400" dirty="0" smtClean="0"/>
            </a:br>
            <a:r>
              <a:rPr lang="en-US" sz="2400" dirty="0" smtClean="0"/>
              <a:t>	</a:t>
            </a:r>
            <a:r>
              <a:rPr lang="en-US" sz="2400" i="1" dirty="0" smtClean="0"/>
              <a:t>Streptococcus </a:t>
            </a:r>
            <a:r>
              <a:rPr lang="en-US" sz="2400" i="1" dirty="0" err="1" smtClean="0"/>
              <a:t>pyogenes</a:t>
            </a:r>
            <a:r>
              <a:rPr lang="en-US" sz="2400" i="1" dirty="0" smtClean="0"/>
              <a:t> </a:t>
            </a:r>
            <a:r>
              <a:rPr lang="en-US" sz="2400" dirty="0" smtClean="0"/>
              <a:t>(Group A): scarlet and rheumatic 			fever</a:t>
            </a:r>
            <a:br>
              <a:rPr lang="en-US" sz="2400" dirty="0" smtClean="0"/>
            </a:br>
            <a:r>
              <a:rPr lang="en-US" sz="2400" dirty="0" smtClean="0"/>
              <a:t/>
            </a:r>
            <a:br>
              <a:rPr lang="en-US" sz="2400" dirty="0" smtClean="0"/>
            </a:br>
            <a:r>
              <a:rPr lang="en-US" sz="2400" dirty="0" smtClean="0"/>
              <a:t>	</a:t>
            </a:r>
            <a:r>
              <a:rPr lang="en-US" sz="2400" i="1" dirty="0" smtClean="0"/>
              <a:t>Streptococcus </a:t>
            </a:r>
            <a:r>
              <a:rPr lang="en-US" sz="2400" i="1" dirty="0" err="1" smtClean="0"/>
              <a:t>agalactiae</a:t>
            </a:r>
            <a:r>
              <a:rPr lang="en-US" sz="2400" i="1" dirty="0" smtClean="0"/>
              <a:t> </a:t>
            </a:r>
            <a:r>
              <a:rPr lang="en-US" sz="2400" dirty="0" smtClean="0"/>
              <a:t>(Group B): life threatening 			blood infections and meningitis</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	D) Rubella (German measles): during the first trimester 			can result in mental retardation, cataracts, 			deafness and heart defects</a:t>
            </a:r>
            <a:br>
              <a:rPr lang="en-US" sz="2400" dirty="0" smtClean="0"/>
            </a:br>
            <a:r>
              <a:rPr lang="en-US" sz="2400" dirty="0" smtClean="0"/>
              <a:t/>
            </a:r>
            <a:br>
              <a:rPr lang="en-US" sz="2400" dirty="0" smtClean="0"/>
            </a:br>
            <a:r>
              <a:rPr lang="en-US" sz="2400" dirty="0" smtClean="0"/>
              <a:t>	E) Chlamydia: neonatal blindness</a:t>
            </a:r>
            <a:br>
              <a:rPr lang="en-US" sz="2400" dirty="0" smtClean="0"/>
            </a:br>
            <a:r>
              <a:rPr lang="en-US" sz="2400" dirty="0" smtClean="0"/>
              <a:t/>
            </a:r>
            <a:br>
              <a:rPr lang="en-US" sz="2400" dirty="0" smtClean="0"/>
            </a:br>
            <a:r>
              <a:rPr lang="en-US" sz="2400" dirty="0" smtClean="0"/>
              <a:t>	F) Herpes: can be fatal in the newborn</a:t>
            </a:r>
            <a:endParaRPr 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800" dirty="0" smtClean="0">
                <a:solidFill>
                  <a:srgbClr val="FF0000"/>
                </a:solidFill>
              </a:rPr>
              <a:t>SECOND LINE OF DEFENSE</a:t>
            </a:r>
            <a:r>
              <a:rPr lang="en-US" sz="2400" dirty="0" smtClean="0"/>
              <a:t/>
            </a:r>
            <a:br>
              <a:rPr lang="en-US" sz="2400" dirty="0" smtClean="0"/>
            </a:br>
            <a:r>
              <a:rPr lang="en-US" sz="2400" dirty="0" smtClean="0"/>
              <a:t/>
            </a:r>
            <a:br>
              <a:rPr lang="en-US" sz="2400" dirty="0" smtClean="0"/>
            </a:br>
            <a:r>
              <a:rPr lang="en-US" sz="2400" dirty="0" smtClean="0"/>
              <a:t>- primarily consists of </a:t>
            </a:r>
            <a:r>
              <a:rPr lang="en-US" sz="2400" dirty="0" smtClean="0">
                <a:solidFill>
                  <a:srgbClr val="002060"/>
                </a:solidFill>
              </a:rPr>
              <a:t>phagocytic white blood cells </a:t>
            </a:r>
            <a:r>
              <a:rPr lang="en-US" sz="2400" dirty="0" smtClean="0"/>
              <a:t>that attack antigens that got through the first line of defense</a:t>
            </a:r>
            <a:br>
              <a:rPr lang="en-US" sz="2400" dirty="0" smtClean="0"/>
            </a:br>
            <a:r>
              <a:rPr lang="en-US" sz="2400" dirty="0" smtClean="0"/>
              <a:t>- it is a </a:t>
            </a:r>
            <a:r>
              <a:rPr lang="en-US" sz="2400" dirty="0" smtClean="0">
                <a:solidFill>
                  <a:srgbClr val="002060"/>
                </a:solidFill>
              </a:rPr>
              <a:t>non specific </a:t>
            </a:r>
            <a:r>
              <a:rPr lang="en-US" sz="2400" dirty="0" smtClean="0"/>
              <a:t>line of defense, trying to rid the body of any antigen that enters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126162"/>
          </a:xfrm>
        </p:spPr>
        <p:txBody>
          <a:bodyPr>
            <a:normAutofit/>
          </a:bodyPr>
          <a:lstStyle/>
          <a:p>
            <a:r>
              <a:rPr lang="en-US" sz="2400" u="sng" dirty="0" smtClean="0"/>
              <a:t>Portals of entry</a:t>
            </a:r>
            <a:br>
              <a:rPr lang="en-US" sz="2400" u="sng" dirty="0" smtClean="0"/>
            </a:br>
            <a:r>
              <a:rPr lang="en-US" sz="2400" dirty="0" smtClean="0"/>
              <a:t/>
            </a:r>
            <a:br>
              <a:rPr lang="en-US" sz="2400" dirty="0" smtClean="0"/>
            </a:br>
            <a:r>
              <a:rPr lang="en-US" sz="2200" dirty="0" smtClean="0"/>
              <a:t>Each microbe must contact the proper cell type in a host in order to cause an infection which can lead to a disease.</a:t>
            </a:r>
            <a:br>
              <a:rPr lang="en-US" sz="2200" dirty="0" smtClean="0"/>
            </a:br>
            <a:r>
              <a:rPr lang="en-US" sz="2200" dirty="0"/>
              <a:t/>
            </a:r>
            <a:br>
              <a:rPr lang="en-US" sz="2200" dirty="0"/>
            </a:br>
            <a:r>
              <a:rPr lang="en-US" sz="2200" dirty="0" smtClean="0"/>
              <a:t>Ear</a:t>
            </a:r>
            <a:br>
              <a:rPr lang="en-US" sz="2200" dirty="0" smtClean="0"/>
            </a:br>
            <a:r>
              <a:rPr lang="en-US" sz="2200" dirty="0" smtClean="0"/>
              <a:t>Conjunctiva of the eye</a:t>
            </a:r>
            <a:br>
              <a:rPr lang="en-US" sz="2200" dirty="0" smtClean="0"/>
            </a:br>
            <a:r>
              <a:rPr lang="en-US" sz="2200" dirty="0" smtClean="0"/>
              <a:t>Nose</a:t>
            </a:r>
            <a:br>
              <a:rPr lang="en-US" sz="2200" dirty="0" smtClean="0"/>
            </a:br>
            <a:r>
              <a:rPr lang="en-US" sz="2200" dirty="0" smtClean="0"/>
              <a:t>Mouth</a:t>
            </a:r>
            <a:br>
              <a:rPr lang="en-US" sz="2200" dirty="0" smtClean="0"/>
            </a:br>
            <a:r>
              <a:rPr lang="en-US" sz="2200" dirty="0" smtClean="0"/>
              <a:t>Placenta</a:t>
            </a:r>
            <a:br>
              <a:rPr lang="en-US" sz="2200" dirty="0" smtClean="0"/>
            </a:br>
            <a:r>
              <a:rPr lang="en-US" sz="2200" dirty="0" smtClean="0"/>
              <a:t>Vagina</a:t>
            </a:r>
            <a:br>
              <a:rPr lang="en-US" sz="2200" dirty="0" smtClean="0"/>
            </a:br>
            <a:r>
              <a:rPr lang="en-US" sz="2200" dirty="0" smtClean="0"/>
              <a:t>Penis</a:t>
            </a:r>
            <a:br>
              <a:rPr lang="en-US" sz="2200" dirty="0" smtClean="0"/>
            </a:br>
            <a:r>
              <a:rPr lang="en-US" sz="2200" dirty="0" smtClean="0"/>
              <a:t>Urethra</a:t>
            </a:r>
            <a:br>
              <a:rPr lang="en-US" sz="2200" dirty="0" smtClean="0"/>
            </a:br>
            <a:r>
              <a:rPr lang="en-US" sz="2200" dirty="0" smtClean="0"/>
              <a:t>Broken skin</a:t>
            </a:r>
            <a:br>
              <a:rPr lang="en-US" sz="2200" dirty="0" smtClean="0"/>
            </a:br>
            <a:r>
              <a:rPr lang="en-US" sz="2200" dirty="0" smtClean="0"/>
              <a:t>Insect bite</a:t>
            </a:r>
            <a:br>
              <a:rPr lang="en-US" sz="2200" dirty="0" smtClean="0"/>
            </a:br>
            <a:r>
              <a:rPr lang="en-US" sz="2200" dirty="0" smtClean="0"/>
              <a:t>Anus</a:t>
            </a:r>
            <a:endParaRPr lang="en-US" sz="2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fontScale="90000"/>
          </a:bodyPr>
          <a:lstStyle/>
          <a:p>
            <a:r>
              <a:rPr lang="en-US" sz="2400" dirty="0" smtClean="0"/>
              <a:t>Your immune system’s second line of defense consist of the phagocytic leukocytes (WBC’s) and several other non-specific host defenses against antigens.</a:t>
            </a: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447800"/>
            <a:ext cx="6629400" cy="49530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What makes up your blood?</a:t>
            </a:r>
            <a:br>
              <a:rPr lang="en-US" sz="2400" dirty="0" smtClean="0"/>
            </a:br>
            <a:r>
              <a:rPr lang="en-US" sz="2400" dirty="0" smtClean="0"/>
              <a:t/>
            </a:r>
            <a:br>
              <a:rPr lang="en-US" sz="2400" dirty="0" smtClean="0"/>
            </a:br>
            <a:r>
              <a:rPr lang="en-US" sz="2000" dirty="0" smtClean="0"/>
              <a:t>	The fluid part of blood is called plasma or serum; </a:t>
            </a:r>
            <a:r>
              <a:rPr lang="en-US" sz="2000" dirty="0" smtClean="0">
                <a:solidFill>
                  <a:srgbClr val="FF0000"/>
                </a:solidFill>
              </a:rPr>
              <a:t>plasma</a:t>
            </a:r>
            <a:r>
              <a:rPr lang="en-US" sz="2000" dirty="0" smtClean="0"/>
              <a:t> is the fluid 		collected from unclotted blood, whiles </a:t>
            </a:r>
            <a:r>
              <a:rPr lang="en-US" sz="2000" dirty="0" smtClean="0">
                <a:solidFill>
                  <a:srgbClr val="FF0000"/>
                </a:solidFill>
              </a:rPr>
              <a:t>serum</a:t>
            </a:r>
            <a:r>
              <a:rPr lang="en-US" sz="2000" dirty="0" smtClean="0"/>
              <a:t> is the fluid 		collected from clotted blood.</a:t>
            </a:r>
            <a:br>
              <a:rPr lang="en-US" sz="2000" dirty="0" smtClean="0"/>
            </a:br>
            <a:r>
              <a:rPr lang="en-US" sz="2000" dirty="0" smtClean="0"/>
              <a:t/>
            </a:r>
            <a:br>
              <a:rPr lang="en-US" sz="2000" dirty="0" smtClean="0"/>
            </a:br>
            <a:r>
              <a:rPr lang="en-US" sz="2000" dirty="0" smtClean="0"/>
              <a:t>		- the fluid part of blood contains nutrients, antibodies and 			hormones</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normAutofit fontScale="92500" lnSpcReduction="20000"/>
          </a:bodyPr>
          <a:lstStyle/>
          <a:p>
            <a:r>
              <a:rPr lang="en-US" dirty="0" smtClean="0"/>
              <a:t>The fluid collected from unclotted blood is called plasma.</a:t>
            </a:r>
            <a:endParaRPr lang="en-US" dirty="0"/>
          </a:p>
        </p:txBody>
      </p:sp>
      <p:pic>
        <p:nvPicPr>
          <p:cNvPr id="9" name="Content Placeholder 8" descr="hematocrit.gif"/>
          <p:cNvPicPr>
            <a:picLocks noGrp="1" noChangeAspect="1"/>
          </p:cNvPicPr>
          <p:nvPr>
            <p:ph sz="half" idx="2"/>
          </p:nvPr>
        </p:nvPicPr>
        <p:blipFill>
          <a:blip r:embed="rId2" cstate="print"/>
          <a:stretch>
            <a:fillRect/>
          </a:stretch>
        </p:blipFill>
        <p:spPr>
          <a:xfrm>
            <a:off x="838200" y="2590800"/>
            <a:ext cx="2895600" cy="3048000"/>
          </a:xfrm>
        </p:spPr>
      </p:pic>
      <p:sp>
        <p:nvSpPr>
          <p:cNvPr id="7" name="Text Placeholder 6"/>
          <p:cNvSpPr>
            <a:spLocks noGrp="1"/>
          </p:cNvSpPr>
          <p:nvPr>
            <p:ph type="body" sz="quarter" idx="3"/>
          </p:nvPr>
        </p:nvSpPr>
        <p:spPr/>
        <p:txBody>
          <a:bodyPr>
            <a:normAutofit fontScale="92500" lnSpcReduction="20000"/>
          </a:bodyPr>
          <a:lstStyle/>
          <a:p>
            <a:r>
              <a:rPr lang="en-US" dirty="0" smtClean="0"/>
              <a:t>The fluid collected from clotted blood is called serum.</a:t>
            </a:r>
            <a:endParaRPr lang="en-US" dirty="0"/>
          </a:p>
        </p:txBody>
      </p:sp>
      <p:pic>
        <p:nvPicPr>
          <p:cNvPr id="10" name="Content Placeholder 9" descr="serum.gif"/>
          <p:cNvPicPr>
            <a:picLocks noGrp="1" noChangeAspect="1"/>
          </p:cNvPicPr>
          <p:nvPr>
            <p:ph sz="quarter" idx="4"/>
          </p:nvPr>
        </p:nvPicPr>
        <p:blipFill>
          <a:blip r:embed="rId3" cstate="print"/>
          <a:stretch>
            <a:fillRect/>
          </a:stretch>
        </p:blipFill>
        <p:spPr>
          <a:xfrm>
            <a:off x="5199062" y="2707481"/>
            <a:ext cx="2933700" cy="2886075"/>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dirty="0" smtClean="0"/>
              <a:t>WHICH TUBE WOULD YOU USE TO COLLECT A BLOOD PLASMA SAMPLE?</a:t>
            </a:r>
            <a:endParaRPr lang="en-US" sz="2000" dirty="0"/>
          </a:p>
        </p:txBody>
      </p:sp>
      <p:sp>
        <p:nvSpPr>
          <p:cNvPr id="3" name="Text Placeholder 2"/>
          <p:cNvSpPr>
            <a:spLocks noGrp="1"/>
          </p:cNvSpPr>
          <p:nvPr>
            <p:ph type="body" idx="1"/>
          </p:nvPr>
        </p:nvSpPr>
        <p:spPr/>
        <p:txBody>
          <a:bodyPr>
            <a:normAutofit fontScale="92500" lnSpcReduction="20000"/>
          </a:bodyPr>
          <a:lstStyle/>
          <a:p>
            <a:r>
              <a:rPr lang="en-US" dirty="0" smtClean="0"/>
              <a:t>Red top tubes contain no chemicals.</a:t>
            </a:r>
            <a:endParaRPr lang="en-US" dirty="0"/>
          </a:p>
        </p:txBody>
      </p:sp>
      <p:pic>
        <p:nvPicPr>
          <p:cNvPr id="7" name="Content Placeholder 6" descr="Vacuum_Blood_Collection_Tube----_No_Additive_Tube.jpg"/>
          <p:cNvPicPr>
            <a:picLocks noGrp="1" noChangeAspect="1"/>
          </p:cNvPicPr>
          <p:nvPr>
            <p:ph sz="half" idx="2"/>
          </p:nvPr>
        </p:nvPicPr>
        <p:blipFill>
          <a:blip r:embed="rId2" cstate="print"/>
          <a:stretch>
            <a:fillRect/>
          </a:stretch>
        </p:blipFill>
        <p:spPr>
          <a:xfrm>
            <a:off x="886002" y="2174875"/>
            <a:ext cx="3182583" cy="3951288"/>
          </a:xfrm>
        </p:spPr>
      </p:pic>
      <p:sp>
        <p:nvSpPr>
          <p:cNvPr id="5" name="Text Placeholder 4"/>
          <p:cNvSpPr>
            <a:spLocks noGrp="1"/>
          </p:cNvSpPr>
          <p:nvPr>
            <p:ph type="body" sz="quarter" idx="3"/>
          </p:nvPr>
        </p:nvSpPr>
        <p:spPr/>
        <p:txBody>
          <a:bodyPr>
            <a:normAutofit fontScale="92500" lnSpcReduction="20000"/>
          </a:bodyPr>
          <a:lstStyle/>
          <a:p>
            <a:r>
              <a:rPr lang="en-US" dirty="0" smtClean="0"/>
              <a:t>Lavender top tubes contain the anti-coagulant EDTA.</a:t>
            </a:r>
            <a:endParaRPr lang="en-US" dirty="0"/>
          </a:p>
        </p:txBody>
      </p:sp>
      <p:pic>
        <p:nvPicPr>
          <p:cNvPr id="8" name="Content Placeholder 7" descr="Vacuum_Blood_Collection_Tube-----EDTA_Tube.jpg"/>
          <p:cNvPicPr>
            <a:picLocks noGrp="1" noChangeAspect="1"/>
          </p:cNvPicPr>
          <p:nvPr>
            <p:ph sz="quarter" idx="4"/>
          </p:nvPr>
        </p:nvPicPr>
        <p:blipFill>
          <a:blip r:embed="rId3" cstate="print"/>
          <a:stretch>
            <a:fillRect/>
          </a:stretch>
        </p:blipFill>
        <p:spPr>
          <a:xfrm>
            <a:off x="4921414" y="2174875"/>
            <a:ext cx="3488996" cy="3951288"/>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2400" dirty="0" smtClean="0"/>
              <a:t>The lavender top tube’s EDTA prevents the blood in the collection tube from clotting, allowing the medical technologist to obtain plasma from the tube for various lab tests.</a:t>
            </a:r>
            <a:endParaRPr lang="en-US" sz="2400" dirty="0"/>
          </a:p>
        </p:txBody>
      </p:sp>
      <p:pic>
        <p:nvPicPr>
          <p:cNvPr id="8" name="Content Placeholder 7" descr="blood collection tube.jpg"/>
          <p:cNvPicPr>
            <a:picLocks noGrp="1" noChangeAspect="1"/>
          </p:cNvPicPr>
          <p:nvPr>
            <p:ph idx="1"/>
          </p:nvPr>
        </p:nvPicPr>
        <p:blipFill>
          <a:blip r:embed="rId2" cstate="print"/>
          <a:stretch>
            <a:fillRect/>
          </a:stretch>
        </p:blipFill>
        <p:spPr>
          <a:xfrm>
            <a:off x="2541119" y="1600200"/>
            <a:ext cx="4061762" cy="4525963"/>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400" dirty="0" smtClean="0"/>
              <a:t>Blood cells:</a:t>
            </a:r>
            <a:br>
              <a:rPr lang="en-US" sz="2400" dirty="0" smtClean="0"/>
            </a:br>
            <a:r>
              <a:rPr lang="en-US" sz="2400" dirty="0" smtClean="0"/>
              <a:t/>
            </a:r>
            <a:br>
              <a:rPr lang="en-US" sz="2400" dirty="0" smtClean="0"/>
            </a:br>
            <a:r>
              <a:rPr lang="en-US" sz="2400" dirty="0" smtClean="0"/>
              <a:t>	</a:t>
            </a:r>
            <a:r>
              <a:rPr lang="en-US" sz="2000" dirty="0" smtClean="0"/>
              <a:t>- </a:t>
            </a:r>
            <a:r>
              <a:rPr lang="en-US" sz="2000" dirty="0" smtClean="0">
                <a:solidFill>
                  <a:srgbClr val="FF0000"/>
                </a:solidFill>
              </a:rPr>
              <a:t>Red Blood Cells (Erythrocytes) </a:t>
            </a:r>
            <a:r>
              <a:rPr lang="en-US" sz="2000" dirty="0" smtClean="0"/>
              <a:t/>
            </a:r>
            <a:br>
              <a:rPr lang="en-US" sz="2000" dirty="0" smtClean="0"/>
            </a:br>
            <a:r>
              <a:rPr lang="en-US" sz="2000" dirty="0" smtClean="0"/>
              <a:t/>
            </a:r>
            <a:br>
              <a:rPr lang="en-US" sz="2000" dirty="0" smtClean="0"/>
            </a:br>
            <a:r>
              <a:rPr lang="en-US" sz="2000" dirty="0" smtClean="0"/>
              <a:t>	- </a:t>
            </a:r>
            <a:r>
              <a:rPr lang="en-US" sz="2000" dirty="0" smtClean="0">
                <a:solidFill>
                  <a:srgbClr val="0070C0"/>
                </a:solidFill>
              </a:rPr>
              <a:t>Platelets (Thrombocytes)</a:t>
            </a:r>
            <a:r>
              <a:rPr lang="en-US" sz="2000" dirty="0" smtClean="0"/>
              <a:t/>
            </a:r>
            <a:br>
              <a:rPr lang="en-US" sz="2000" dirty="0" smtClean="0"/>
            </a:br>
            <a:r>
              <a:rPr lang="en-US" sz="2000" dirty="0" smtClean="0"/>
              <a:t/>
            </a:r>
            <a:br>
              <a:rPr lang="en-US" sz="2000" dirty="0" smtClean="0"/>
            </a:br>
            <a:r>
              <a:rPr lang="en-US" sz="2000" dirty="0" smtClean="0"/>
              <a:t>	- White Blood Cells (Leukocytes)</a:t>
            </a:r>
            <a:br>
              <a:rPr lang="en-US" sz="2000" dirty="0" smtClean="0"/>
            </a:br>
            <a:r>
              <a:rPr lang="en-US" sz="2000" dirty="0" smtClean="0"/>
              <a:t/>
            </a:r>
            <a:br>
              <a:rPr lang="en-US" sz="2000" dirty="0" smtClean="0"/>
            </a:br>
            <a:r>
              <a:rPr lang="en-US" sz="2000" dirty="0" smtClean="0"/>
              <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000" dirty="0" smtClean="0"/>
              <a:t>There are 2 groups of leukocytes:</a:t>
            </a:r>
            <a:br>
              <a:rPr lang="en-US" sz="2000" dirty="0" smtClean="0"/>
            </a:br>
            <a:r>
              <a:rPr lang="en-US" sz="2000" dirty="0" smtClean="0"/>
              <a:t/>
            </a:r>
            <a:br>
              <a:rPr lang="en-US" sz="2000" dirty="0" smtClean="0"/>
            </a:br>
            <a:r>
              <a:rPr lang="en-US" sz="2000" dirty="0" smtClean="0"/>
              <a:t>	A) GRANULOCYTES (polymorphonuclear leukocytes)</a:t>
            </a:r>
            <a:br>
              <a:rPr lang="en-US" sz="2000" dirty="0" smtClean="0"/>
            </a:br>
            <a:r>
              <a:rPr lang="en-US" sz="2000" dirty="0" smtClean="0"/>
              <a:t/>
            </a:r>
            <a:br>
              <a:rPr lang="en-US" sz="2000" dirty="0" smtClean="0"/>
            </a:br>
            <a:r>
              <a:rPr lang="en-US" sz="2000" dirty="0" smtClean="0"/>
              <a:t>		</a:t>
            </a:r>
            <a:r>
              <a:rPr lang="en-US" sz="2000" dirty="0" smtClean="0">
                <a:solidFill>
                  <a:srgbClr val="FF0000"/>
                </a:solidFill>
              </a:rPr>
              <a:t>NEUTROPHILS* </a:t>
            </a:r>
            <a:r>
              <a:rPr lang="en-US" sz="2000" dirty="0" smtClean="0"/>
              <a:t>– highly phagocytic that accumulate early in 			an infection; they typically are the most numerous 			leukocyte</a:t>
            </a:r>
            <a:br>
              <a:rPr lang="en-US" sz="2000" dirty="0" smtClean="0"/>
            </a:br>
            <a:r>
              <a:rPr lang="en-US" sz="2000" dirty="0" smtClean="0"/>
              <a:t/>
            </a:r>
            <a:br>
              <a:rPr lang="en-US" sz="2000" dirty="0" smtClean="0"/>
            </a:br>
            <a:r>
              <a:rPr lang="en-US" sz="2000" dirty="0" smtClean="0"/>
              <a:t>		</a:t>
            </a:r>
            <a:r>
              <a:rPr lang="en-US" sz="2000" dirty="0" smtClean="0">
                <a:solidFill>
                  <a:srgbClr val="FF0000"/>
                </a:solidFill>
              </a:rPr>
              <a:t>EOSINOPHILS* </a:t>
            </a:r>
            <a:r>
              <a:rPr lang="en-US" sz="2000" dirty="0" smtClean="0"/>
              <a:t>- weakly phagocytic; commonly rise in 			numbers due to worm and fungus infestations and 			with allergies</a:t>
            </a:r>
            <a:br>
              <a:rPr lang="en-US" sz="2000" dirty="0" smtClean="0"/>
            </a:br>
            <a:r>
              <a:rPr lang="en-US" sz="2000" dirty="0" smtClean="0"/>
              <a:t>	</a:t>
            </a:r>
            <a:br>
              <a:rPr lang="en-US" sz="2000" dirty="0" smtClean="0"/>
            </a:br>
            <a:r>
              <a:rPr lang="en-US" sz="2000" dirty="0" smtClean="0"/>
              <a:t>		BASOPHILS – not phagocytic; release histamines and other 			chemicals during allergic responses</a:t>
            </a:r>
            <a:br>
              <a:rPr lang="en-US" sz="2000" dirty="0" smtClean="0"/>
            </a:br>
            <a:r>
              <a:rPr lang="en-US" sz="2000" dirty="0" smtClean="0"/>
              <a:t/>
            </a:r>
            <a:br>
              <a:rPr lang="en-US" sz="2000" dirty="0" smtClean="0"/>
            </a:br>
            <a:r>
              <a:rPr lang="en-US" sz="2000" dirty="0" smtClean="0"/>
              <a:t>		</a:t>
            </a:r>
            <a:r>
              <a:rPr lang="en-US" sz="2000" dirty="0" smtClean="0">
                <a:solidFill>
                  <a:srgbClr val="FF0000"/>
                </a:solidFill>
              </a:rPr>
              <a:t>* = 2</a:t>
            </a:r>
            <a:r>
              <a:rPr lang="en-US" sz="2000" baseline="30000" dirty="0" smtClean="0">
                <a:solidFill>
                  <a:srgbClr val="FF0000"/>
                </a:solidFill>
              </a:rPr>
              <a:t>nd</a:t>
            </a:r>
            <a:r>
              <a:rPr lang="en-US" sz="2000" dirty="0" smtClean="0">
                <a:solidFill>
                  <a:srgbClr val="FF0000"/>
                </a:solidFill>
              </a:rPr>
              <a:t> line of defense phagocytic leukocyte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A </a:t>
            </a:r>
            <a:r>
              <a:rPr lang="en-US" sz="2400" dirty="0" err="1" smtClean="0"/>
              <a:t>neutrophil</a:t>
            </a:r>
            <a:r>
              <a:rPr lang="en-US" sz="2400" dirty="0" smtClean="0"/>
              <a:t> is a second line of defense cell.</a:t>
            </a:r>
            <a:endParaRPr lang="en-US" sz="2400" dirty="0"/>
          </a:p>
        </p:txBody>
      </p:sp>
      <p:pic>
        <p:nvPicPr>
          <p:cNvPr id="5" name="Content Placeholder 4" descr="neutrophil.jpg"/>
          <p:cNvPicPr>
            <a:picLocks noGrp="1" noChangeAspect="1"/>
          </p:cNvPicPr>
          <p:nvPr>
            <p:ph idx="1"/>
          </p:nvPr>
        </p:nvPicPr>
        <p:blipFill>
          <a:blip r:embed="rId2" cstate="print"/>
          <a:stretch>
            <a:fillRect/>
          </a:stretch>
        </p:blipFill>
        <p:spPr>
          <a:xfrm>
            <a:off x="2590800" y="1905000"/>
            <a:ext cx="3505200" cy="29718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An </a:t>
            </a:r>
            <a:r>
              <a:rPr lang="en-US" sz="2400" dirty="0" err="1" smtClean="0"/>
              <a:t>eosinophil</a:t>
            </a:r>
            <a:r>
              <a:rPr lang="en-US" sz="2400" dirty="0" smtClean="0"/>
              <a:t> is a second line of defense cell.</a:t>
            </a:r>
            <a:endParaRPr lang="en-US" sz="2400" dirty="0"/>
          </a:p>
        </p:txBody>
      </p:sp>
      <p:pic>
        <p:nvPicPr>
          <p:cNvPr id="4" name="Content Placeholder 3" descr="eosinophil4.jpg"/>
          <p:cNvPicPr>
            <a:picLocks noGrp="1" noChangeAspect="1"/>
          </p:cNvPicPr>
          <p:nvPr>
            <p:ph idx="1"/>
          </p:nvPr>
        </p:nvPicPr>
        <p:blipFill>
          <a:blip r:embed="rId2" cstate="print"/>
          <a:stretch>
            <a:fillRect/>
          </a:stretch>
        </p:blipFill>
        <p:spPr>
          <a:xfrm>
            <a:off x="2198979" y="1600200"/>
            <a:ext cx="4746042" cy="4525963"/>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 </a:t>
            </a:r>
            <a:r>
              <a:rPr lang="en-US" sz="2400" dirty="0" err="1" smtClean="0"/>
              <a:t>basophil</a:t>
            </a:r>
            <a:r>
              <a:rPr lang="en-US" sz="2400" dirty="0" smtClean="0"/>
              <a:t> is not part of the second line of defense, and these leukocytes do not </a:t>
            </a:r>
            <a:r>
              <a:rPr lang="en-US" sz="2400" dirty="0" err="1" smtClean="0"/>
              <a:t>phagocytize</a:t>
            </a:r>
            <a:r>
              <a:rPr lang="en-US" sz="2400" dirty="0" smtClean="0"/>
              <a:t>.</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5539" y="1828800"/>
            <a:ext cx="4345321" cy="4114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000" dirty="0" smtClean="0"/>
              <a:t>SOME EXAMPLES OF ENZYMES USED BY </a:t>
            </a:r>
            <a:r>
              <a:rPr lang="en-US" sz="2000" u="sng" dirty="0" smtClean="0"/>
              <a:t>Staphylococcus aureus</a:t>
            </a:r>
            <a:r>
              <a:rPr lang="en-US" sz="2000" dirty="0" smtClean="0"/>
              <a:t>, to penetrate and invade tissues, to cause disease, include:</a:t>
            </a:r>
            <a:br>
              <a:rPr lang="en-US" sz="2000" dirty="0" smtClean="0"/>
            </a:br>
            <a:r>
              <a:rPr lang="en-US" sz="2000" dirty="0"/>
              <a:t/>
            </a:r>
            <a:br>
              <a:rPr lang="en-US" sz="2000" dirty="0"/>
            </a:br>
            <a:r>
              <a:rPr lang="en-US" sz="2000" dirty="0" smtClean="0"/>
              <a:t>	A) Hyaluronidase hydrolyzes “tissue cement”</a:t>
            </a:r>
            <a:br>
              <a:rPr lang="en-US" sz="2000" dirty="0" smtClean="0"/>
            </a:br>
            <a:r>
              <a:rPr lang="en-US" sz="2000" dirty="0"/>
              <a:t>	</a:t>
            </a:r>
            <a:r>
              <a:rPr lang="en-US" sz="2000" dirty="0" smtClean="0"/>
              <a:t>B) Coagulase (rabbit plasma) causes plasma to clot, depositing a 		fibrin wall around the microbes for protection</a:t>
            </a:r>
            <a:br>
              <a:rPr lang="en-US" sz="2000" dirty="0" smtClean="0"/>
            </a:br>
            <a:r>
              <a:rPr lang="en-US" sz="2000" dirty="0"/>
              <a:t>	</a:t>
            </a:r>
            <a:r>
              <a:rPr lang="en-US" sz="2000" dirty="0" smtClean="0"/>
              <a:t>C) Hemolysins lyse red blood cells (beta hemolytic Staph and Strep)</a:t>
            </a:r>
            <a:br>
              <a:rPr lang="en-US" sz="2000" dirty="0" smtClean="0"/>
            </a:br>
            <a:r>
              <a:rPr lang="en-US" sz="2000" dirty="0"/>
              <a:t>	</a:t>
            </a:r>
            <a:r>
              <a:rPr lang="en-US" sz="2000" dirty="0" smtClean="0"/>
              <a:t>D) </a:t>
            </a:r>
            <a:r>
              <a:rPr lang="en-US" sz="2000" dirty="0" err="1" smtClean="0"/>
              <a:t>Leukocidins</a:t>
            </a:r>
            <a:r>
              <a:rPr lang="en-US" sz="2000" dirty="0" smtClean="0"/>
              <a:t> destroy white blood cells</a:t>
            </a:r>
            <a:br>
              <a:rPr lang="en-US" sz="2000" dirty="0" smtClean="0"/>
            </a:br>
            <a:r>
              <a:rPr lang="en-US" sz="2000" dirty="0"/>
              <a:t>	</a:t>
            </a:r>
            <a:r>
              <a:rPr lang="en-US" sz="2000" dirty="0" smtClean="0"/>
              <a:t>E) </a:t>
            </a:r>
            <a:r>
              <a:rPr lang="en-US" sz="2000" dirty="0" err="1" smtClean="0"/>
              <a:t>Staphylokinase</a:t>
            </a:r>
            <a:r>
              <a:rPr lang="en-US" sz="2000" dirty="0" smtClean="0"/>
              <a:t> causes blood clots to dissolve</a:t>
            </a:r>
            <a:br>
              <a:rPr lang="en-US" sz="2000" dirty="0" smtClean="0"/>
            </a:br>
            <a:r>
              <a:rPr lang="en-US" sz="2000" dirty="0"/>
              <a:t>	</a:t>
            </a:r>
            <a:r>
              <a:rPr lang="en-US" sz="2000" dirty="0" smtClean="0"/>
              <a:t>F) </a:t>
            </a:r>
            <a:r>
              <a:rPr lang="en-US" sz="2000" dirty="0" err="1" smtClean="0"/>
              <a:t>DNAse</a:t>
            </a:r>
            <a:r>
              <a:rPr lang="en-US" sz="2000" dirty="0" smtClean="0"/>
              <a:t> breaks down the DNA found </a:t>
            </a:r>
            <a:r>
              <a:rPr lang="en-US" sz="2000" smtClean="0"/>
              <a:t>in pus</a:t>
            </a:r>
            <a:r>
              <a:rPr lang="en-US" sz="2000" dirty="0" smtClean="0"/>
              <a:t/>
            </a:r>
            <a:br>
              <a:rPr lang="en-US" sz="2000" dirty="0" smtClean="0"/>
            </a:br>
            <a:r>
              <a:rPr lang="en-US" sz="2000" dirty="0"/>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000" dirty="0" smtClean="0"/>
              <a:t>	B) AGRANULOCYTES (mononuclear leukocytes)</a:t>
            </a:r>
            <a:br>
              <a:rPr lang="en-US" sz="2000" dirty="0" smtClean="0"/>
            </a:br>
            <a:r>
              <a:rPr lang="en-US" sz="2000" dirty="0" smtClean="0"/>
              <a:t/>
            </a:r>
            <a:br>
              <a:rPr lang="en-US" sz="2000" dirty="0" smtClean="0"/>
            </a:br>
            <a:r>
              <a:rPr lang="en-US" sz="2000" dirty="0" smtClean="0"/>
              <a:t>		</a:t>
            </a:r>
            <a:r>
              <a:rPr lang="en-US" sz="2000" dirty="0" smtClean="0">
                <a:solidFill>
                  <a:srgbClr val="FF0000"/>
                </a:solidFill>
              </a:rPr>
              <a:t>MONOCYTES*</a:t>
            </a:r>
            <a:r>
              <a:rPr lang="en-US" sz="2000" dirty="0" smtClean="0"/>
              <a:t> are highly phagocytic cells, which when they 			leave the blood and enter tissues are called 				</a:t>
            </a:r>
            <a:r>
              <a:rPr lang="en-US" sz="2000" dirty="0" smtClean="0">
                <a:solidFill>
                  <a:srgbClr val="FF0000"/>
                </a:solidFill>
              </a:rPr>
              <a:t>MACROPHAGES*</a:t>
            </a:r>
            <a:r>
              <a:rPr lang="en-US" sz="2000" dirty="0" smtClean="0"/>
              <a:t> (these commonly rise in numbers 			during the later stages of an infection and are 			antigen presenting cells to the third line of defense</a:t>
            </a:r>
            <a:br>
              <a:rPr lang="en-US" sz="2000" dirty="0" smtClean="0"/>
            </a:br>
            <a:r>
              <a:rPr lang="en-US" sz="2000" dirty="0" smtClean="0"/>
              <a:t/>
            </a:r>
            <a:br>
              <a:rPr lang="en-US" sz="2000" dirty="0" smtClean="0"/>
            </a:br>
            <a:r>
              <a:rPr lang="en-US" sz="2000" dirty="0" smtClean="0"/>
              <a:t>		LYMPHOCYTES – are not phagocytic and are a part of the 			third line of defense.</a:t>
            </a:r>
            <a:br>
              <a:rPr lang="en-US" sz="2000" dirty="0" smtClean="0"/>
            </a:br>
            <a:r>
              <a:rPr lang="en-US" sz="2000" dirty="0" smtClean="0"/>
              <a:t>			- B lymphocytes make antibodies</a:t>
            </a:r>
            <a:br>
              <a:rPr lang="en-US" sz="2000" dirty="0" smtClean="0"/>
            </a:br>
            <a:r>
              <a:rPr lang="en-US" sz="2000" dirty="0" smtClean="0"/>
              <a:t>			- T lymphocytes are responsible for cell </a:t>
            </a:r>
            <a:r>
              <a:rPr lang="en-US" sz="2000" smtClean="0"/>
              <a:t>mediated 				immunity</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A monocyte; these are called macrophages when they leave the circulatory system and enter the body’s tissues.  These cells are a part of the second line of defense.</a:t>
            </a:r>
            <a:endParaRPr lang="en-US" sz="2400" dirty="0"/>
          </a:p>
        </p:txBody>
      </p:sp>
      <p:pic>
        <p:nvPicPr>
          <p:cNvPr id="5" name="Content Placeholder 4" descr="monocyte.jpg"/>
          <p:cNvPicPr>
            <a:picLocks noGrp="1" noChangeAspect="1"/>
          </p:cNvPicPr>
          <p:nvPr>
            <p:ph idx="1"/>
          </p:nvPr>
        </p:nvPicPr>
        <p:blipFill>
          <a:blip r:embed="rId2" cstate="print"/>
          <a:stretch>
            <a:fillRect/>
          </a:stretch>
        </p:blipFill>
        <p:spPr>
          <a:xfrm>
            <a:off x="2286000" y="1524000"/>
            <a:ext cx="4572000" cy="396240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 lymphocyte is a third line of defense cell when it is a B or T lymphocyte.  Natural killer lymphocytes are part of the second line of defense.</a:t>
            </a:r>
            <a:endParaRPr lang="en-US" sz="2400" dirty="0"/>
          </a:p>
        </p:txBody>
      </p:sp>
      <p:pic>
        <p:nvPicPr>
          <p:cNvPr id="4" name="Content Placeholder 3" descr="lymphocyte.jpg"/>
          <p:cNvPicPr>
            <a:picLocks noGrp="1" noChangeAspect="1"/>
          </p:cNvPicPr>
          <p:nvPr>
            <p:ph idx="1"/>
          </p:nvPr>
        </p:nvPicPr>
        <p:blipFill>
          <a:blip r:embed="rId2" cstate="print"/>
          <a:stretch>
            <a:fillRect/>
          </a:stretch>
        </p:blipFill>
        <p:spPr>
          <a:xfrm>
            <a:off x="1871472" y="2052669"/>
            <a:ext cx="5401056" cy="3621024"/>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pPr algn="l"/>
            <a:r>
              <a:rPr lang="en-US" sz="2400" dirty="0" smtClean="0"/>
              <a:t>Inflammation (rubor, calor, dolor and tumor) involves cells of the 	second line of defense.</a:t>
            </a:r>
            <a:br>
              <a:rPr lang="en-US" sz="2400" dirty="0" smtClean="0"/>
            </a:br>
            <a:r>
              <a:rPr lang="en-US" sz="2400" dirty="0" smtClean="0"/>
              <a:t>	</a:t>
            </a:r>
            <a:r>
              <a:rPr lang="en-US" sz="2000" dirty="0" smtClean="0"/>
              <a:t>- redness, heat, pain and swelling are the signs and symptoms 		associated with the inflammatory response of the body.</a:t>
            </a:r>
            <a:br>
              <a:rPr lang="en-US" sz="2000" dirty="0" smtClean="0"/>
            </a:br>
            <a:r>
              <a:rPr lang="en-US" sz="2000" dirty="0" smtClean="0"/>
              <a:t>	- initially during inflammation, </a:t>
            </a:r>
            <a:r>
              <a:rPr lang="en-US" sz="2000" dirty="0" smtClean="0">
                <a:solidFill>
                  <a:srgbClr val="FF0000"/>
                </a:solidFill>
              </a:rPr>
              <a:t>neutrophils</a:t>
            </a:r>
            <a:r>
              <a:rPr lang="en-US" sz="2000" dirty="0" smtClean="0"/>
              <a:t> arrive to attack foreign 		antigens that broke through the first line of defense; near 		the resolution of the inflammation, </a:t>
            </a:r>
            <a:r>
              <a:rPr lang="en-US" sz="2000" dirty="0" smtClean="0">
                <a:solidFill>
                  <a:srgbClr val="FF0000"/>
                </a:solidFill>
              </a:rPr>
              <a:t>macrophages </a:t>
            </a:r>
            <a:r>
              <a:rPr lang="en-US" sz="2000" dirty="0" smtClean="0"/>
              <a:t>remove 		the remaining antigens and dead cells.</a:t>
            </a:r>
            <a:endParaRPr lang="en-US" sz="2000" dirty="0"/>
          </a:p>
        </p:txBody>
      </p:sp>
      <p:pic>
        <p:nvPicPr>
          <p:cNvPr id="4" name="Content Placeholder 4" descr="thumb.gif"/>
          <p:cNvPicPr>
            <a:picLocks noGrp="1" noChangeAspect="1"/>
          </p:cNvPicPr>
          <p:nvPr>
            <p:ph idx="1"/>
          </p:nvPr>
        </p:nvPicPr>
        <p:blipFill>
          <a:blip r:embed="rId2" cstate="print"/>
          <a:stretch>
            <a:fillRect/>
          </a:stretch>
        </p:blipFill>
        <p:spPr>
          <a:xfrm>
            <a:off x="3276600" y="3352800"/>
            <a:ext cx="2667000" cy="29718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FEVER</a:t>
            </a:r>
            <a:br>
              <a:rPr lang="en-US" sz="2400" dirty="0" smtClean="0"/>
            </a:br>
            <a:r>
              <a:rPr lang="en-US" sz="2400" dirty="0" smtClean="0"/>
              <a:t/>
            </a:r>
            <a:br>
              <a:rPr lang="en-US" sz="2400" dirty="0" smtClean="0"/>
            </a:br>
            <a:r>
              <a:rPr lang="en-US" sz="2400" dirty="0" smtClean="0"/>
              <a:t>	- there are many causes of fever that have nothing to do 		with an infection</a:t>
            </a:r>
            <a:br>
              <a:rPr lang="en-US" sz="2400" dirty="0" smtClean="0"/>
            </a:br>
            <a:r>
              <a:rPr lang="en-US" sz="2400" dirty="0" smtClean="0"/>
              <a:t>	- </a:t>
            </a:r>
            <a:r>
              <a:rPr lang="en-US" sz="2400" dirty="0" smtClean="0">
                <a:solidFill>
                  <a:srgbClr val="FF0000"/>
                </a:solidFill>
              </a:rPr>
              <a:t>fevers due to infection typically are associated with 		Gram negative bacteria releasing endotoxins 		when the bacteria are phagocytized by 			macrophages</a:t>
            </a:r>
            <a:r>
              <a:rPr lang="en-US" sz="2400" dirty="0" smtClean="0"/>
              <a:t/>
            </a:r>
            <a:br>
              <a:rPr lang="en-US" sz="2400" dirty="0" smtClean="0"/>
            </a:br>
            <a:r>
              <a:rPr lang="en-US" sz="2400" dirty="0" smtClean="0"/>
              <a:t>	- fevers rarely kill pathogenic microbes; fevers may slow 		down the growth of some microbes and increase 		the speed at which macrophages work</a:t>
            </a:r>
            <a:endParaRPr 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68962"/>
          </a:xfrm>
        </p:spPr>
        <p:txBody>
          <a:bodyPr>
            <a:normAutofit/>
          </a:bodyPr>
          <a:lstStyle/>
          <a:p>
            <a:r>
              <a:rPr lang="en-US" sz="3200" dirty="0" smtClean="0"/>
              <a:t>Fever, due to infection, is often due to macrophages phagocytizing gram negative bacteria.  The bacteria release their LPS layer endotoxins which cause the macrophage to release pyrogenic chemicals (interleukin-1) into the blood.  These pyrogens circulate to the hypothalamus of your brain and reset your body’s temperature thermostat, raising your body’s temperature.</a:t>
            </a:r>
            <a:endParaRPr lang="en-US" sz="3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INTERFERON</a:t>
            </a:r>
            <a:br>
              <a:rPr lang="en-US" sz="2400" dirty="0" smtClean="0"/>
            </a:br>
            <a:r>
              <a:rPr lang="en-US" sz="2400" dirty="0" smtClean="0"/>
              <a:t/>
            </a:r>
            <a:br>
              <a:rPr lang="en-US" sz="2400" dirty="0" smtClean="0"/>
            </a:br>
            <a:r>
              <a:rPr lang="en-US" sz="2400" dirty="0" smtClean="0"/>
              <a:t>	- interferon proteins are produced by cells of your body 		that have been attacked by viruses</a:t>
            </a:r>
            <a:br>
              <a:rPr lang="en-US" sz="2400" dirty="0" smtClean="0"/>
            </a:br>
            <a:r>
              <a:rPr lang="en-US" sz="2400" dirty="0" smtClean="0"/>
              <a:t>	- these proteins circulate and warn neighboring cells of 		the body that a virus is around, this allows these 		neighboring cells to produce anti-viral proteins</a:t>
            </a:r>
            <a:br>
              <a:rPr lang="en-US" sz="2400" dirty="0" smtClean="0"/>
            </a:br>
            <a:r>
              <a:rPr lang="en-US" sz="2400" dirty="0" smtClean="0"/>
              <a:t>	- interferon is species specific but </a:t>
            </a:r>
            <a:r>
              <a:rPr lang="en-US" sz="2400" dirty="0" smtClean="0">
                <a:solidFill>
                  <a:srgbClr val="FF0000"/>
                </a:solidFill>
              </a:rPr>
              <a:t>not virus specific </a:t>
            </a:r>
            <a:r>
              <a:rPr lang="en-US" sz="2400" dirty="0" smtClean="0"/>
              <a:t>			</a:t>
            </a:r>
            <a:r>
              <a:rPr lang="en-US" sz="2000" dirty="0" smtClean="0"/>
              <a:t>(therefore you can only use human interferon, not 			interferon from other animals)</a:t>
            </a:r>
            <a:r>
              <a:rPr lang="en-US" sz="2400" dirty="0" smtClean="0"/>
              <a:t/>
            </a:r>
            <a:br>
              <a:rPr lang="en-US" sz="2400" dirty="0" smtClean="0"/>
            </a:br>
            <a:r>
              <a:rPr lang="en-US" sz="2400" dirty="0" smtClean="0"/>
              <a:t>	- stimulates natural killer cells</a:t>
            </a:r>
            <a:br>
              <a:rPr lang="en-US" sz="2400" dirty="0" smtClean="0"/>
            </a:br>
            <a:r>
              <a:rPr lang="en-US" sz="2400" dirty="0" smtClean="0"/>
              <a:t>	- is used today to treat some cancers, hepatitis C and 		multiple sclerosis</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INTERFERON is like the “Paul Revere” of your immune system, warning neighboring cells that the cell producing the interferon has been attacked by a virus!!!</a:t>
            </a:r>
            <a:endParaRPr lang="en-US" sz="2000" dirty="0"/>
          </a:p>
        </p:txBody>
      </p:sp>
      <p:pic>
        <p:nvPicPr>
          <p:cNvPr id="5" name="Content Placeholder 4" descr="interferon%20-1.bmp"/>
          <p:cNvPicPr>
            <a:picLocks noGrp="1" noChangeAspect="1"/>
          </p:cNvPicPr>
          <p:nvPr>
            <p:ph idx="1"/>
          </p:nvPr>
        </p:nvPicPr>
        <p:blipFill>
          <a:blip r:embed="rId2" cstate="print"/>
          <a:stretch>
            <a:fillRect/>
          </a:stretch>
        </p:blipFill>
        <p:spPr>
          <a:xfrm>
            <a:off x="1371600" y="1447800"/>
            <a:ext cx="6095999" cy="4824934"/>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Beta interferon is a protein which is found in minute quantities in living organisms.  How do you think they make enough pharmaceutical interferon for patients to use? </a:t>
            </a:r>
            <a:endParaRPr lang="en-US" sz="2400" dirty="0"/>
          </a:p>
        </p:txBody>
      </p:sp>
      <p:pic>
        <p:nvPicPr>
          <p:cNvPr id="5" name="Content Placeholder 4" descr="ear_infections_2.gif"/>
          <p:cNvPicPr>
            <a:picLocks noGrp="1" noChangeAspect="1"/>
          </p:cNvPicPr>
          <p:nvPr>
            <p:ph idx="1"/>
          </p:nvPr>
        </p:nvPicPr>
        <p:blipFill>
          <a:blip r:embed="rId2" cstate="print"/>
          <a:stretch>
            <a:fillRect/>
          </a:stretch>
        </p:blipFill>
        <p:spPr>
          <a:xfrm>
            <a:off x="2209800" y="1828800"/>
            <a:ext cx="4800600" cy="3809999"/>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NATURAL KILLER CELLS</a:t>
            </a:r>
            <a:br>
              <a:rPr lang="en-US" sz="2400" dirty="0" smtClean="0"/>
            </a:br>
            <a:r>
              <a:rPr lang="en-US" sz="2400" dirty="0" smtClean="0"/>
              <a:t/>
            </a:r>
            <a:br>
              <a:rPr lang="en-US" sz="2400" dirty="0" smtClean="0"/>
            </a:br>
            <a:r>
              <a:rPr lang="en-US" sz="2400" dirty="0" smtClean="0"/>
              <a:t>	- lymphocytes that are a part of the second line of 			defense since they are not specific for one antigen</a:t>
            </a:r>
            <a:br>
              <a:rPr lang="en-US" sz="2400" dirty="0" smtClean="0"/>
            </a:br>
            <a:r>
              <a:rPr lang="en-US" sz="2400" dirty="0" smtClean="0"/>
              <a:t>	- they generally target cancerous cells and virally infected 		cells of the body</a:t>
            </a:r>
            <a:br>
              <a:rPr lang="en-US" sz="2400" dirty="0" smtClean="0"/>
            </a:br>
            <a:r>
              <a:rPr lang="en-US" sz="2400" dirty="0" smtClean="0"/>
              <a:t>	- NKC’s use enzymes to destroy these abnormal cells</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Ringworm fungi use the enzyme </a:t>
            </a:r>
            <a:r>
              <a:rPr lang="en-US" sz="2400" dirty="0" err="1" smtClean="0">
                <a:solidFill>
                  <a:srgbClr val="FF0000"/>
                </a:solidFill>
              </a:rPr>
              <a:t>keratinase</a:t>
            </a:r>
            <a:r>
              <a:rPr lang="en-US" sz="2400" dirty="0" smtClean="0"/>
              <a:t> to digest the keratin 	protein in hair, skin and nails.</a:t>
            </a:r>
            <a:endParaRPr lang="en-US" sz="2400" dirty="0"/>
          </a:p>
        </p:txBody>
      </p:sp>
      <p:pic>
        <p:nvPicPr>
          <p:cNvPr id="4" name="Content Placeholder 3" descr="ringworm.jpg"/>
          <p:cNvPicPr>
            <a:picLocks noGrp="1" noChangeAspect="1"/>
          </p:cNvPicPr>
          <p:nvPr>
            <p:ph idx="1"/>
          </p:nvPr>
        </p:nvPicPr>
        <p:blipFill>
          <a:blip r:embed="rId2" cstate="print"/>
          <a:stretch>
            <a:fillRect/>
          </a:stretch>
        </p:blipFill>
        <p:spPr>
          <a:xfrm>
            <a:off x="1219200" y="1600200"/>
            <a:ext cx="6858000" cy="4267200"/>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Natural Killer cells are non-specific lymphocytes, placing them in the 2</a:t>
            </a:r>
            <a:r>
              <a:rPr lang="en-US" sz="2400" baseline="30000" dirty="0" smtClean="0"/>
              <a:t>nd</a:t>
            </a:r>
            <a:r>
              <a:rPr lang="en-US" sz="2400" dirty="0" smtClean="0"/>
              <a:t> line of defense.</a:t>
            </a:r>
            <a:endParaRPr lang="en-US" sz="2400" dirty="0"/>
          </a:p>
        </p:txBody>
      </p:sp>
      <p:pic>
        <p:nvPicPr>
          <p:cNvPr id="5" name="Content Placeholder 4" descr="male genitourin.jpg"/>
          <p:cNvPicPr>
            <a:picLocks noGrp="1" noChangeAspect="1"/>
          </p:cNvPicPr>
          <p:nvPr>
            <p:ph idx="1"/>
          </p:nvPr>
        </p:nvPicPr>
        <p:blipFill>
          <a:blip r:embed="rId2" cstate="print"/>
          <a:stretch>
            <a:fillRect/>
          </a:stretch>
        </p:blipFill>
        <p:spPr>
          <a:xfrm>
            <a:off x="1676400" y="1447800"/>
            <a:ext cx="5410200" cy="5029199"/>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2800" dirty="0" smtClean="0">
                <a:solidFill>
                  <a:srgbClr val="FF0000"/>
                </a:solidFill>
              </a:rPr>
              <a:t>THIRD LINE OF DEFENSE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There are two categories of lymphocytes, each which develop 	from stem cells in your bone marrow and which then 	mature as they disperse in the blood and lymphatic 	tissues; where each cell differentiates and matures 	determines the type of lymphocyte that it will become.</a:t>
            </a:r>
            <a:endParaRPr lang="en-US"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smtClean="0"/>
              <a:t>A) </a:t>
            </a:r>
            <a:r>
              <a:rPr lang="en-US" sz="2400" dirty="0" smtClean="0">
                <a:solidFill>
                  <a:srgbClr val="FF0000"/>
                </a:solidFill>
              </a:rPr>
              <a:t>HUMORAL IMMUNITY</a:t>
            </a:r>
            <a:r>
              <a:rPr lang="en-US" sz="2400" dirty="0" smtClean="0"/>
              <a:t/>
            </a:r>
            <a:br>
              <a:rPr lang="en-US" sz="2400" dirty="0" smtClean="0"/>
            </a:br>
            <a:r>
              <a:rPr lang="en-US" sz="2400" dirty="0" smtClean="0"/>
              <a:t/>
            </a:r>
            <a:br>
              <a:rPr lang="en-US" sz="2400" dirty="0" smtClean="0"/>
            </a:br>
            <a:r>
              <a:rPr lang="en-US" sz="2000" dirty="0" smtClean="0"/>
              <a:t>	- </a:t>
            </a:r>
            <a:r>
              <a:rPr lang="en-US" sz="2000" dirty="0" smtClean="0">
                <a:solidFill>
                  <a:srgbClr val="FF0000"/>
                </a:solidFill>
              </a:rPr>
              <a:t>B lymphocytes </a:t>
            </a:r>
            <a:r>
              <a:rPr lang="en-US" sz="2000" dirty="0" smtClean="0"/>
              <a:t>are responsible for “humoral” immunity</a:t>
            </a:r>
            <a:br>
              <a:rPr lang="en-US" sz="2000" dirty="0" smtClean="0"/>
            </a:br>
            <a:r>
              <a:rPr lang="en-US" sz="2000" dirty="0" smtClean="0"/>
              <a:t>	- Humoral immunity involves the use of </a:t>
            </a:r>
            <a:r>
              <a:rPr lang="en-US" sz="2000" dirty="0" smtClean="0">
                <a:solidFill>
                  <a:srgbClr val="FF0000"/>
                </a:solidFill>
              </a:rPr>
              <a:t>antibodies</a:t>
            </a:r>
            <a:r>
              <a:rPr lang="en-US" sz="2000" dirty="0" smtClean="0"/>
              <a:t/>
            </a:r>
            <a:br>
              <a:rPr lang="en-US" sz="2000" dirty="0" smtClean="0"/>
            </a:br>
            <a:r>
              <a:rPr lang="en-US" sz="2000" dirty="0" smtClean="0"/>
              <a:t>	- B lymphocytes differentiate and mature in the </a:t>
            </a:r>
            <a:r>
              <a:rPr lang="en-US" sz="2000" dirty="0" smtClean="0">
                <a:solidFill>
                  <a:srgbClr val="FF0000"/>
                </a:solidFill>
              </a:rPr>
              <a:t>bone marrow</a:t>
            </a:r>
            <a:r>
              <a:rPr lang="en-US" sz="2000" dirty="0" smtClean="0"/>
              <a:t/>
            </a:r>
            <a:br>
              <a:rPr lang="en-US" sz="2000" dirty="0" smtClean="0"/>
            </a:br>
            <a:r>
              <a:rPr lang="en-US" sz="2000" dirty="0" smtClean="0"/>
              <a:t>	- </a:t>
            </a:r>
            <a:r>
              <a:rPr lang="en-US" sz="2000" dirty="0" smtClean="0">
                <a:solidFill>
                  <a:srgbClr val="FF0000"/>
                </a:solidFill>
              </a:rPr>
              <a:t>Antibodies (= immunoglobulins)</a:t>
            </a:r>
            <a:r>
              <a:rPr lang="en-US" sz="2000" dirty="0" smtClean="0"/>
              <a:t> are produced on the B cell surface 		and are then carried through the body in the blood</a:t>
            </a:r>
            <a:br>
              <a:rPr lang="en-US" sz="2000" dirty="0" smtClean="0"/>
            </a:br>
            <a:r>
              <a:rPr lang="en-US" sz="2000" dirty="0" smtClean="0"/>
              <a:t>	- Antibodies are </a:t>
            </a:r>
            <a:r>
              <a:rPr lang="en-US" sz="2000" dirty="0" smtClean="0">
                <a:solidFill>
                  <a:srgbClr val="002060"/>
                </a:solidFill>
              </a:rPr>
              <a:t>most effective against extracellular pathogens 		(bacteria and viruses) as well as toxins</a:t>
            </a:r>
            <a:br>
              <a:rPr lang="en-US" sz="2000" dirty="0" smtClean="0">
                <a:solidFill>
                  <a:srgbClr val="002060"/>
                </a:solidFill>
              </a:rPr>
            </a:br>
            <a:r>
              <a:rPr lang="en-US" sz="2000" dirty="0" smtClean="0"/>
              <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All blood cells arise from precursor stem cells in the bone marrow; B lymphocytes continue to differentiate and mature there.  Where do T lymphocytes differentiate and mature?</a:t>
            </a:r>
            <a:endParaRPr lang="en-US" sz="2400" dirty="0"/>
          </a:p>
        </p:txBody>
      </p:sp>
      <p:pic>
        <p:nvPicPr>
          <p:cNvPr id="5" name="Content Placeholder 4" descr="bone_marrow.gif"/>
          <p:cNvPicPr>
            <a:picLocks noGrp="1" noChangeAspect="1"/>
          </p:cNvPicPr>
          <p:nvPr>
            <p:ph idx="1"/>
          </p:nvPr>
        </p:nvPicPr>
        <p:blipFill>
          <a:blip r:embed="rId2" cstate="print"/>
          <a:stretch>
            <a:fillRect/>
          </a:stretch>
        </p:blipFill>
        <p:spPr>
          <a:xfrm>
            <a:off x="2464651" y="1600200"/>
            <a:ext cx="4214698" cy="4525963"/>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0"/>
          </a:xfrm>
        </p:spPr>
        <p:txBody>
          <a:bodyPr>
            <a:normAutofit/>
          </a:bodyPr>
          <a:lstStyle/>
          <a:p>
            <a:pPr algn="l"/>
            <a:r>
              <a:rPr lang="en-US" sz="2400" dirty="0" smtClean="0"/>
              <a:t>There are 5 types of Antibodies (Immunoglobulins or </a:t>
            </a:r>
            <a:r>
              <a:rPr lang="en-US" sz="2400" dirty="0" err="1" smtClean="0"/>
              <a:t>Ig’s</a:t>
            </a:r>
            <a:r>
              <a:rPr lang="en-US" sz="2400" dirty="0" smtClean="0"/>
              <a:t>)</a:t>
            </a:r>
            <a:br>
              <a:rPr lang="en-US" sz="2400" dirty="0" smtClean="0"/>
            </a:br>
            <a:r>
              <a:rPr lang="en-US" sz="2400" dirty="0" smtClean="0"/>
              <a:t/>
            </a:r>
            <a:br>
              <a:rPr lang="en-US" sz="2400" dirty="0" smtClean="0"/>
            </a:br>
            <a:r>
              <a:rPr lang="en-US" sz="2000" dirty="0" smtClean="0"/>
              <a:t>	</a:t>
            </a:r>
            <a:r>
              <a:rPr lang="en-US" sz="2000" dirty="0" smtClean="0">
                <a:solidFill>
                  <a:srgbClr val="002060"/>
                </a:solidFill>
              </a:rPr>
              <a:t>IgM</a:t>
            </a:r>
            <a:r>
              <a:rPr lang="en-US" sz="2000" dirty="0" smtClean="0"/>
              <a:t>: </a:t>
            </a:r>
            <a:br>
              <a:rPr lang="en-US" sz="2000" dirty="0" smtClean="0"/>
            </a:br>
            <a:r>
              <a:rPr lang="en-US" sz="2000" dirty="0" smtClean="0"/>
              <a:t>		- typically this is the </a:t>
            </a:r>
            <a:r>
              <a:rPr lang="en-US" sz="2000" dirty="0" smtClean="0">
                <a:solidFill>
                  <a:srgbClr val="002060"/>
                </a:solidFill>
              </a:rPr>
              <a:t>first antibody produced </a:t>
            </a:r>
            <a:r>
              <a:rPr lang="en-US" sz="2000" dirty="0" smtClean="0"/>
              <a:t>after an antigen 			is detected in the body; rising IgM antibodies 			typically mean an infection is current.</a:t>
            </a:r>
            <a:br>
              <a:rPr lang="en-US" sz="2000" dirty="0" smtClean="0"/>
            </a:br>
            <a:r>
              <a:rPr lang="en-US" sz="2000" dirty="0" smtClean="0"/>
              <a:t/>
            </a:r>
            <a:br>
              <a:rPr lang="en-US" sz="2000" dirty="0" smtClean="0"/>
            </a:br>
            <a:r>
              <a:rPr lang="en-US" sz="2000" dirty="0" smtClean="0"/>
              <a:t>	</a:t>
            </a:r>
            <a:r>
              <a:rPr lang="en-US" sz="2000" dirty="0" smtClean="0">
                <a:solidFill>
                  <a:srgbClr val="7030A0"/>
                </a:solidFill>
              </a:rPr>
              <a:t>IgG:</a:t>
            </a:r>
            <a:r>
              <a:rPr lang="en-US" sz="2000" dirty="0" smtClean="0"/>
              <a:t> </a:t>
            </a:r>
            <a:br>
              <a:rPr lang="en-US" sz="2000" dirty="0" smtClean="0"/>
            </a:br>
            <a:r>
              <a:rPr lang="en-US" sz="2000" dirty="0" smtClean="0"/>
              <a:t>		- make up about 80% of the circulating antibodies</a:t>
            </a:r>
            <a:br>
              <a:rPr lang="en-US" sz="2000" dirty="0" smtClean="0"/>
            </a:br>
            <a:r>
              <a:rPr lang="en-US" sz="2000" dirty="0" smtClean="0"/>
              <a:t>		- these antibodies </a:t>
            </a:r>
            <a:r>
              <a:rPr lang="en-US" sz="2000" dirty="0" smtClean="0">
                <a:solidFill>
                  <a:srgbClr val="FF0000"/>
                </a:solidFill>
              </a:rPr>
              <a:t>pass through the placenta from mother 			to fetus</a:t>
            </a:r>
            <a:r>
              <a:rPr lang="en-US" sz="2000" dirty="0" smtClean="0"/>
              <a:t/>
            </a:r>
            <a:br>
              <a:rPr lang="en-US" sz="2000" dirty="0" smtClean="0"/>
            </a:br>
            <a:r>
              <a:rPr lang="en-US" sz="2000" dirty="0" smtClean="0"/>
              <a:t>		- </a:t>
            </a:r>
            <a:r>
              <a:rPr lang="en-US" sz="2000" dirty="0" smtClean="0">
                <a:solidFill>
                  <a:srgbClr val="7030A0"/>
                </a:solidFill>
              </a:rPr>
              <a:t>IgG antibodies rise in titer after IgM antibodies</a:t>
            </a:r>
            <a:r>
              <a:rPr lang="en-US" sz="2000" dirty="0" smtClean="0"/>
              <a:t/>
            </a:r>
            <a:br>
              <a:rPr lang="en-US" sz="2000" dirty="0" smtClean="0"/>
            </a:br>
            <a:r>
              <a:rPr lang="en-US" sz="2000" dirty="0" smtClean="0"/>
              <a:t>		- this is your main humoral defense against extracellular 			bacteria and viruses as well as against toxins</a:t>
            </a:r>
            <a:endParaRPr lang="en-US"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Antibodies are “Y” shaped proteins, which can occur singly, in dimers (IgA) or in pentamers (IgM).</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9545" y="1371600"/>
            <a:ext cx="5501108" cy="502920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400" dirty="0" smtClean="0"/>
              <a:t>	</a:t>
            </a:r>
            <a:r>
              <a:rPr lang="en-US" sz="2000" dirty="0" smtClean="0">
                <a:solidFill>
                  <a:srgbClr val="FF0000"/>
                </a:solidFill>
              </a:rPr>
              <a:t>IgA:</a:t>
            </a:r>
            <a:r>
              <a:rPr lang="en-US" sz="2000" dirty="0" smtClean="0"/>
              <a:t/>
            </a:r>
            <a:br>
              <a:rPr lang="en-US" sz="2000" dirty="0" smtClean="0"/>
            </a:br>
            <a:r>
              <a:rPr lang="en-US" sz="2000" dirty="0" smtClean="0"/>
              <a:t>		- the main immunoglobulin of mucus (saliva, tears, semen, 			intestinal mucus, etc.)</a:t>
            </a:r>
            <a:br>
              <a:rPr lang="en-US" sz="2000" dirty="0" smtClean="0"/>
            </a:br>
            <a:r>
              <a:rPr lang="en-US" sz="2000" dirty="0" smtClean="0"/>
              <a:t>		- </a:t>
            </a:r>
            <a:r>
              <a:rPr lang="en-US" sz="2000" dirty="0" smtClean="0">
                <a:solidFill>
                  <a:srgbClr val="FF0000"/>
                </a:solidFill>
              </a:rPr>
              <a:t>COLOSTRUM milk contains massive amounts of IgA  to 			help protect the newborn from enteric pathogens</a:t>
            </a:r>
            <a:r>
              <a:rPr lang="en-US" sz="2000" dirty="0" smtClean="0"/>
              <a:t/>
            </a:r>
            <a:br>
              <a:rPr lang="en-US" sz="2000" dirty="0" smtClean="0"/>
            </a:br>
            <a:r>
              <a:rPr lang="en-US" sz="2000" dirty="0" smtClean="0"/>
              <a:t/>
            </a:r>
            <a:br>
              <a:rPr lang="en-US" sz="2000" dirty="0" smtClean="0"/>
            </a:br>
            <a:r>
              <a:rPr lang="en-US" sz="2000" dirty="0" smtClean="0"/>
              <a:t>	IgD:</a:t>
            </a:r>
            <a:br>
              <a:rPr lang="en-US" sz="2000" dirty="0" smtClean="0"/>
            </a:br>
            <a:r>
              <a:rPr lang="en-US" sz="2000" dirty="0" smtClean="0"/>
              <a:t>		- few in number and not totally understood at this time</a:t>
            </a:r>
            <a:br>
              <a:rPr lang="en-US" sz="2000" dirty="0" smtClean="0"/>
            </a:br>
            <a:r>
              <a:rPr lang="en-US" sz="2000" dirty="0" smtClean="0"/>
              <a:t/>
            </a:r>
            <a:br>
              <a:rPr lang="en-US" sz="2000" dirty="0" smtClean="0"/>
            </a:br>
            <a:r>
              <a:rPr lang="en-US" sz="2000" dirty="0" smtClean="0"/>
              <a:t>	</a:t>
            </a:r>
            <a:r>
              <a:rPr lang="en-US" sz="2000" dirty="0" smtClean="0">
                <a:solidFill>
                  <a:srgbClr val="00B050"/>
                </a:solidFill>
              </a:rPr>
              <a:t>IgE:</a:t>
            </a:r>
            <a:r>
              <a:rPr lang="en-US" sz="2000" dirty="0" smtClean="0"/>
              <a:t/>
            </a:r>
            <a:br>
              <a:rPr lang="en-US" sz="2000" dirty="0" smtClean="0"/>
            </a:br>
            <a:r>
              <a:rPr lang="en-US" sz="2000" dirty="0" smtClean="0"/>
              <a:t>		- the “hypersensitivity” immunoglobulin</a:t>
            </a:r>
            <a:br>
              <a:rPr lang="en-US" sz="2000" dirty="0" smtClean="0"/>
            </a:br>
            <a:r>
              <a:rPr lang="en-US" sz="2000" dirty="0" smtClean="0"/>
              <a:t>		- responsible for Type 1 (immediate) hypersensitivities </a:t>
            </a:r>
            <a:br>
              <a:rPr lang="en-US" sz="2000" dirty="0" smtClean="0"/>
            </a:br>
            <a:r>
              <a:rPr lang="en-US" sz="2000" dirty="0" smtClean="0"/>
              <a:t>		- leads to allergies and asthma</a:t>
            </a:r>
            <a:br>
              <a:rPr lang="en-US" sz="2000" dirty="0" smtClean="0"/>
            </a:br>
            <a:r>
              <a:rPr lang="en-US" sz="2000" dirty="0" smtClean="0"/>
              <a:t>		- signs and symptoms arise rapidly and can result in shock 			and death</a:t>
            </a:r>
            <a:endParaRPr lang="en-US"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2400" dirty="0" smtClean="0"/>
              <a:t>What antibodies are transferred to the newborn during its first 2-5 days of being fed breast milk, in colostrum?</a:t>
            </a:r>
            <a:endParaRPr lang="en-US" sz="2400" dirty="0"/>
          </a:p>
        </p:txBody>
      </p:sp>
      <p:pic>
        <p:nvPicPr>
          <p:cNvPr id="5" name="Content Placeholder 4" descr="229-breastfeeding.jpg"/>
          <p:cNvPicPr>
            <a:picLocks noGrp="1" noChangeAspect="1"/>
          </p:cNvPicPr>
          <p:nvPr>
            <p:ph idx="1"/>
          </p:nvPr>
        </p:nvPicPr>
        <p:blipFill>
          <a:blip r:embed="rId2" cstate="print"/>
          <a:stretch>
            <a:fillRect/>
          </a:stretch>
        </p:blipFill>
        <p:spPr>
          <a:xfrm>
            <a:off x="2971800" y="1752600"/>
            <a:ext cx="3657599" cy="4114800"/>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1143000"/>
          </a:xfrm>
        </p:spPr>
        <p:txBody>
          <a:bodyPr>
            <a:normAutofit fontScale="90000"/>
          </a:bodyPr>
          <a:lstStyle/>
          <a:p>
            <a:r>
              <a:rPr lang="en-US" sz="2400" dirty="0" smtClean="0"/>
              <a:t>All mammals require colostrum for good neonatal health, which provides IgA antibodies from the mother.</a:t>
            </a:r>
            <a:br>
              <a:rPr lang="en-US" sz="2400" dirty="0" smtClean="0"/>
            </a:br>
            <a:endParaRPr lang="en-US" sz="2400" dirty="0"/>
          </a:p>
        </p:txBody>
      </p:sp>
      <p:pic>
        <p:nvPicPr>
          <p:cNvPr id="14" name="Content Placeholder 13" descr="colostrum.jpg"/>
          <p:cNvPicPr>
            <a:picLocks noGrp="1" noChangeAspect="1"/>
          </p:cNvPicPr>
          <p:nvPr>
            <p:ph idx="1"/>
          </p:nvPr>
        </p:nvPicPr>
        <p:blipFill>
          <a:blip r:embed="rId2" cstate="print"/>
          <a:stretch>
            <a:fillRect/>
          </a:stretch>
        </p:blipFill>
        <p:spPr>
          <a:xfrm>
            <a:off x="2667000" y="1828800"/>
            <a:ext cx="3657600" cy="3415284"/>
          </a:xfrm>
        </p:spPr>
      </p:pic>
      <p:sp>
        <p:nvSpPr>
          <p:cNvPr id="12" name="Text Placeholder 11"/>
          <p:cNvSpPr>
            <a:spLocks noGrp="1"/>
          </p:cNvSpPr>
          <p:nvPr>
            <p:ph type="body" sz="quarter" idx="4294967295"/>
          </p:nvPr>
        </p:nvSpPr>
        <p:spPr>
          <a:xfrm flipH="1" flipV="1">
            <a:off x="9144000" y="1600200"/>
            <a:ext cx="45719" cy="457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2351</Words>
  <Application>Microsoft Office PowerPoint</Application>
  <PresentationFormat>On-screen Show (4:3)</PresentationFormat>
  <Paragraphs>158</Paragraphs>
  <Slides>152</Slides>
  <Notes>0</Notes>
  <HiddenSlides>0</HiddenSlides>
  <MMClips>0</MMClips>
  <ScaleCrop>false</ScaleCrop>
  <HeadingPairs>
    <vt:vector size="4" baseType="variant">
      <vt:variant>
        <vt:lpstr>Theme</vt:lpstr>
      </vt:variant>
      <vt:variant>
        <vt:i4>1</vt:i4>
      </vt:variant>
      <vt:variant>
        <vt:lpstr>Slide Titles</vt:lpstr>
      </vt:variant>
      <vt:variant>
        <vt:i4>152</vt:i4>
      </vt:variant>
    </vt:vector>
  </HeadingPairs>
  <TitlesOfParts>
    <vt:vector size="153" baseType="lpstr">
      <vt:lpstr>Office Theme</vt:lpstr>
      <vt:lpstr>THE IMMUNE SYSTEM</vt:lpstr>
      <vt:lpstr>HOW DO BACTERIA MAKE YOU SICK AND KILL YOU?  - Bacteria cause infection and disease by three main mechanisms:   1. By directly damaging cells with microbial enzymes   2. By producing toxins (poisons) that either target specific organs or   which can have generalized systemic effects   3. By causing hypersensitivity (allergic) reactions</vt:lpstr>
      <vt:lpstr>Pathogenicity is the ability of a microbe to cause disease.  An infection is when an organism enters a host and multiplies.  Disease is when an infection proceeds to cause some host cell   function(s) to become impaired.  </vt:lpstr>
      <vt:lpstr>Primary pathogens are organisms that can cause disease in  anyone, no matter what the health status of the  individual.  Opportunistic pathogens are organisms, which are often part of  your natural flora, that cause disease when your  resistance factors are compromised.  Attenuated (modified live) pathogens are microbes that, through  culturing in abnormal hosts, have decreased or lost their  ability to cause disease; these are often used to make  vaccines  </vt:lpstr>
      <vt:lpstr>VIRULENCE is the degree of a pathogen’s ability to cause    disease; it is determined by a microbe’s    invasiveness and toxigenicity.   (for example, extremely virulent organisms can cause death,    mildly virulent organisms often lead to disease and    avirulent organisms don’t cause disease and are    often used to make vaccines)  </vt:lpstr>
      <vt:lpstr>To be pathogenic, a microbe must:  A) enter the body at its proper portal of entry (through mucous  membranes, skin or parenterally). B) enter the host with the proper infectious dose of microbes. C) possess means of adherence to the cells at the portal of entry. D) possess means of penetration of the host’s primary barriers  and avoid host cell mechanisms.  When these conditions are met, microbes can cause disease when they use  enzymes to cause direct cell damage, when they secrete toxins, or  when they produce allergic responses. </vt:lpstr>
      <vt:lpstr>Portals of entry  Each microbe must contact the proper cell type in a host in order to cause an infection which can lead to a disease.  Ear Conjunctiva of the eye Nose Mouth Placenta Vagina Penis Urethra Broken skin Insect bite Anus</vt:lpstr>
      <vt:lpstr>SOME EXAMPLES OF ENZYMES USED BY Staphylococcus aureus, to penetrate and invade tissues, to cause disease, include:   A) Hyaluronidase hydrolyzes “tissue cement”  B) Coagulase (rabbit plasma) causes plasma to clot, depositing a   fibrin wall around the microbes for protection  C) Hemolysins lyse red blood cells (beta hemolytic Staph and Strep)  D) Leukocidins destroy white blood cells  E) Staphylokinase causes blood clots to dissolve  F) DNAse breaks down the DNA found in pus  </vt:lpstr>
      <vt:lpstr>Ringworm fungi use the enzyme keratinase to digest the keratin  protein in hair, skin and nails.</vt:lpstr>
      <vt:lpstr>Toxins (poisons) are also used by many bacteria to damage the host and cause disease:   A) EXOTOXINS are proteins secreted by microbes into their  surroundings that can be produced by Gram positive or  Gram negative cells and can travel throughout the body  to affect target organs.  </vt:lpstr>
      <vt:lpstr>Neurotoxins are produced by:  Clostridium botulinum  Clostridium tetani  Enterotoxins are produced by:  Vibrio cholera  Staphylococcus aureus  E. coli (enteropathogenic)  Salmonella  Respiratory toxins are produced by:  Bordetella pertussis </vt:lpstr>
      <vt:lpstr>PowerPoint Presentation</vt:lpstr>
      <vt:lpstr>Bordetella pertusis (whooping cough) bacteria, in the ciliary border of the cells lining the upper respiratory tract, produce an exotoxin that causes paralysis of the cilia and accumulation of mucus that sends the child into a coughing “fit”</vt:lpstr>
      <vt:lpstr>Since exotoxins are proteins, they can be denatured and produce  “toxoids.”  Toxoids are not toxic but they do stimulate  the  production of the same antibodies that the actual toxin  would produce.    Antibodies against a toxin are called antitoxins.   Ex: tetanus and diphtheria vaccines contain toxoids.  </vt:lpstr>
      <vt:lpstr>Harmful bacterial exotoxins can be denatured to produce harmless “toxoids” which, because they still contain the antigenic molecules (determinants) of the exotoxin, produce the same antibodies as the exotoxin would and can be used to vaccinate and protect patients.</vt:lpstr>
      <vt:lpstr>Tetanus and diphtheria vaccines are toxoids, produced from denatured inactivated exotoxins produced by these bacteria.</vt:lpstr>
      <vt:lpstr>B) ENDOTOXINS are produced by Gram negative bacteria and are  liberated as the bacterial cells die. The lipopolysaccharide  (LPS) portion of the Gram negative cell wall is the toxin  and as the cells die and the cell walls disintegrate, the  toxin is released.   Endotoxins are heat stable and therefore do not produce   toxoids.   Fortunately, endotoxins are usually not as fatal as    exotoxins, but  they can cause fever, aches and   fatigue and can result in producing shock , which   can lead to death. </vt:lpstr>
      <vt:lpstr>PowerPoint Presentation</vt:lpstr>
      <vt:lpstr>Finally, to be a successful parasite, a pathogen needs a portal of exit to escape from one host in order to enter new hosts.  These portals of exit include:  respiratory secretions  urine  feces  biological vectors  skin lesions  others</vt:lpstr>
      <vt:lpstr>Portals of exit All successful pathogens and parasites must escape from one host and infect another.</vt:lpstr>
      <vt:lpstr>The study of detecting the spread of disease, monitoring the  number of cases and where they occur and controlling the  spread of disease is called epidemiology.  Know who publishes the MMWR  and go to that site often  (cdc.gov) to keep current in your knowledge of infectious  disease.  Understand the following terms used in epidemiology and medicine:  incubation period   prodromal period  disease period  convalescence period     </vt:lpstr>
      <vt:lpstr>Be able to differentiate what signs vs. symptoms are.  Understand the following terms:  endemic  epidemic  pandemic  morbidity  mortality  vector  fomite  zoonoses </vt:lpstr>
      <vt:lpstr>Some examples of zoonotic infections.</vt:lpstr>
      <vt:lpstr>Know what insects transmit the following infectious diseases:  Lyme disease  Malaria  Rocky Mountain Spotted Fever  Epidemic typhus  Tularemia  Yellow Fever  Bubonic plague  Chaga’s disease  African Sleeping sickness  Encephalitis </vt:lpstr>
      <vt:lpstr>The THREE GENERALIZED LINES OF DEFENSE that your body uses to prevent infectious disease.   1.  The first line of defense is the skin and mucous    membranes and is nonspecific.   2. The second line of defense involves phagocytic white   blood cells and is also nonspecific.   3. The third line of defense uses B and T lymphocytes and   is specific.</vt:lpstr>
      <vt:lpstr>What are some of the predisposing conditions that make some people less resistant (more susceptible) to getting infectious diseases?   1. Stress, fatigue, anxiety, depression, sleep deprivation   2. Age   3. Poor nutrition, poor hygiene and poor quality housing   4. Occupational hazards   </vt:lpstr>
      <vt:lpstr>There are also some unique recognized forms or resistance that are interesting to note:   1.  Species resistance- why don’t you typically get many    of the diseases other organisms get (zoonoses    excluded)?   - why don’t you get canine distemper or bacterial viral    infections, for instance?   2.  “Racial” resistance- why did the Indians of the Americas die   out in such great numbers when the Europeans began   exploring?   3.  Individual resistance- why doesn’t the exposure to the   same pathogen result in the same outcome in    every patient?   - not all HIV patients progress and develop AIDS </vt:lpstr>
      <vt:lpstr>YOUR BODY’S DEFENSES USED TO PREVENT DISEASE</vt:lpstr>
      <vt:lpstr>1. FIRST LINE OF DEFENSE   - Your skin and mucous membranes comprise your first line of   defense  - this defense is nonspecific, trying to protect you from all invading   antigens</vt:lpstr>
      <vt:lpstr>Your SKIN and MUCOUS MEMBRANES are your immune system’s first line of defense.  Only the epidermis and extensions from openings of the epidermis have a normal flora; the dermis and everything internal to it are typically sterile.</vt:lpstr>
      <vt:lpstr>A) SKIN (a physical, chemical and biological barrier)   - the skin is normally an impermeable barrier to microbes  - sweat contains lysozymes, which can kill bacteria  - dry skin (more acidic) inhibits the growth of bacteria and fungi  - moist skin has a more neutral pH, which encourages bacterial   growth  -  salts secreted in sweat are inhibitory to many bacteria   Halophiles (S. epidermidis and S. aureus) have no problem   living in that environment</vt:lpstr>
      <vt:lpstr> - fatty acids contained in sebum are inhibitory to many bacteria and   fungi  - your natural microbial flora consists of harmless bacteria, fungi and   protozoa, which compete with pathogens for the    environment on which they live   * therefore your microbial flora is a part of your immune    system, upsetting the normal microbial balance    can increase rates of infection   * without a normal microbial flora, the immune system    doesn’t develop normally  - some microbes, even with all these physical, chemical and    biological barriers, do get through the first line of defense.  - microbes can enter through hair follicles, sweat glands, cuts and   abrasions  </vt:lpstr>
      <vt:lpstr>B) MUCOUS MEMBRANES   - the epithelial cells of your mucous membranes secrete mucus,   which serves to trap microbes and prevents the dehydration   of the linings of various organs  - mucus often contains lysozymes and other enzymes that attack   microbes  - each body part lined with mucous membranes has its own normal   microbial flora and other mechanisms to prevent the   growth of unwanted pathogens   </vt:lpstr>
      <vt:lpstr>Mucous membrane lined organs are covered by glistening mucus which, when kept moist, helps to prevent pathogens from causing disease.</vt:lpstr>
      <vt:lpstr>STERILE BODY PARTS   brain and nervous system  spinal cord and CSF  muscles, bones and sinuses  glands, liver, lungs  kidneys, ureters, bladder  heart and circulatory system (blood)  middle and inner ear  internal contents of your eyes  </vt:lpstr>
      <vt:lpstr>Your entire nervous system is supposed to be sterile, as is your skeletal system of bones, tendons and ligaments.</vt:lpstr>
      <vt:lpstr>Your muscles are sterile as are the sinuses in your skull.</vt:lpstr>
      <vt:lpstr>Your liver is sterile. Your lower respiratory tract (bronchi, bronchioles, alveoli) are sterile.  Your upper respiratory tract (from the trachea up to your nostrils) has a normal flora.</vt:lpstr>
      <vt:lpstr>Your urinary system from the kidneys to the ureters, urinary bladder and urethra are sterile, except for the distal urethra.  The glands of your body are sterile.</vt:lpstr>
      <vt:lpstr>Your circulatory system (arteries, veins, capillaries, your heart and blood) are all supposed to be sterile.</vt:lpstr>
      <vt:lpstr>Your middle and inner ear are sterile as are the internal contents of your eyes.</vt:lpstr>
      <vt:lpstr>SOME SPECIFIC DEFENSES USED BY ORGANS SYSTEMS OF YOUR  BODY and infectious diseases common to each system:   - SKIN  The skin’s normal flora consists of Staphylococcus epidermidis,  Candida albicans, Micrococcus luteus, Corynebacterium spp.   </vt:lpstr>
      <vt:lpstr>Do you know the scientific names (except for viruses), types of  microbes that cause each of the following, signs and  symptoms, transmission methods and vaccines (when  available) for the following diseases that affect the skin?   Acne   Scalded skin syndrome  Impetigo  Scarlet fever  Flesh eating disease German measles  Red measles  Chicken pox  Shingles   Smallpox  Warts   Ringworm  Gas Gangrene  Cat Scratch disease  Hansen’s disease  Epidemic typhus  Rocky Mountain Spotted Fever   </vt:lpstr>
      <vt:lpstr>  MOUTH  - desquamation of the oral lining results in the loss of many oral    bacteria; saliva flushes bacteria into the stomach acid,    which kills them  - Approximately 400 different species have been found in the oral    flora of humans   </vt:lpstr>
      <vt:lpstr>Do you know the scientific names (except for viruses), types of  microbes that cause each of the following, signs and  symptoms, transmission methods and vaccines (when  available) for the following diseases that affect the oral  cavity?   - dental caries  - mumps  - gonorrhea pharyngitis   </vt:lpstr>
      <vt:lpstr>   EYES  - tears contain lysozymes and help to flush bacteria over the ocular    surface into the nasolacrimal ducts    </vt:lpstr>
      <vt:lpstr>Do you know the scientific names (except for viruses), types of  microbes that cause each of the following, signs and  symptoms, transmission methods and vaccines (when  available) for the following diseases that affect the eyes?   - pinkeye (conjunctivitis)  - trachoma </vt:lpstr>
      <vt:lpstr>- RESPIRATORY SYSTEM  - The lower respiratory tract should have no normal flora.   - nasopharynx mucus contains lysozymes and traps bacteria    before microbes enter the lungs; the CILIARY    ESCALATOR moves trapped microbes to the     pharynx where they are swallowed and end up in    the stomach   - Staphylococcus epidermidis and alpha hemolytic Streptococci are a   part of the normal upper respiratory flora.  Staph aureus   can also be found in carriers.  </vt:lpstr>
      <vt:lpstr>To protect the lower respiratory tract from infection, the upper respiratory cells are lined with cilia and mucus.  The mucus traps small inhaled particles and the cells use their cilia to move the particles, like bacteria, viruses and pollen up by what is referred to as the “ciliary” escalator.</vt:lpstr>
      <vt:lpstr>Aerosol spread of infections of the respiratory tract can occur when people   TALK, SNEEZE, LAUGH, or COUGH  Aerosol spread of infections can also arise from inanimate objects:   Air conditioners   Grocery mist sprayers   Dental drills   Bubbles arising from water and bursting  </vt:lpstr>
      <vt:lpstr>Do you know the scientific names (except for viruses), types of  microbes that cause each of the following, signs and  symptoms, transmission methods and vaccines (when  available) for the following diseases that affect the  respiratory system?   Whooping cough   Strep throat  Diphtheria   common bacterial pneumonias  Tuberculosis   Walking pneumonia  Legionnaire’s disease  Influenza  Colds    Anthrax  Otitis media    Psittacosis  Pneumocystis pneumonia (PCP) Respiratory syncytial virus (RSV)  </vt:lpstr>
      <vt:lpstr>- GASTROINTESTINAL SYSTEM   - There are few bacteria in your stomach due to the acidic pH.  - Lactobacillus acidophilus and other spp. do survive the passage   through the stomach.  - Intestinal bacteria are called “enteric” bacteria and some estimate   that the huge numbers of harmless and beneficial bacteria   in the flora help to keep the numbers of harmful bacteria   low in your small and large intestines.   - Read about the suspected link between your gut bacteria and your   immune system’s health:    http://www.sciencedaily.com/releases/2012/06/120621130643.htm   </vt:lpstr>
      <vt:lpstr>Bacteria, like Lactobacillus spp. and Helicobacter pylori can live in the stomach acid.</vt:lpstr>
      <vt:lpstr>Do you know the scientific names (except for viruses), types of  microbes that cause each of the following, signs and  symptoms, transmission methods and vaccines (when  available) for the following diseases that affect the  gastrointestinal system?   Rotavirus enteritis  Mononucleosis  Gastric ulcers   Hepatitis A – E  Pseudomembranous colitis Cholera  Bacillary dysentery  Amoebic dysentery  Typhoid fever   Giardiasis  The major causes of food poisoning   </vt:lpstr>
      <vt:lpstr>       NERVOUS SYSTEM    - The nervous system is normally sterile.  CSF is sterile.   </vt:lpstr>
      <vt:lpstr>Do you know the scientific names (except for viruses), types of  microbes that cause each of the following, signs and  symptoms, transmission methods and vaccines (when  available) for the following diseases that affect the  nervous system?   Bacterial meningitis  Rabies (Lyssavirus)  Hansen’s disease  Tetanus/lockjaw  Botulism  Poliomyelitis  </vt:lpstr>
      <vt:lpstr>- GENITOURINARY SYSTEM   - urine is sterile in the kidneys, ureters, urinary bladder and upper   urethra  - the normal vaginal flora before puberty and after menopause is   more like the skin and colon, with a pH more near neutral   and contains Staphylococci, Streptococci , diphtheroids and   other species  - During ovarian activity, the pH in the vaginal environment is near 5   and the flora consists of Lactobacillus spp., Candida    albicans, Enterococcus and Corynebacterium species  - Give 2 reasons why women typically get more UTI’s than men. </vt:lpstr>
      <vt:lpstr>Urine is sterile in the kidneys, ureters, urinary bladder and upper urethra.</vt:lpstr>
      <vt:lpstr>Reproductive organs</vt:lpstr>
      <vt:lpstr>Do you know the scientific names (except for viruses), types of  microbes that cause each of the following, signs and  symptoms, transmission methods and vaccines (when  available) for the following diseases that affect the  genitourinary system?   Urinary tract infections  Peurperal fever  Leptospirosis   Toxic shock syndrome  Trichomoniasis   Gonorrhea  Syphilis    Nongonococcal urethritis  Herpes simplex 1 and 2  Genital warts  Cytomegalovirus   HIV  Chancroid   Vaginal yeast infections   </vt:lpstr>
      <vt:lpstr>Particularly important to pregnant women are a group of  infectious diseases that can affect them and their unborn  or newborn children.   - this group of organisms is given the acronym STORCH   (or TORCH)     </vt:lpstr>
      <vt:lpstr>The blood of the mother and the blood of the fetus do no mix.  Nutrients, wastes, and gases, as well as toxins, drugs and some microbes pass through the placenta by diffusion and other processes.  The unborn child is sterile and here is seen in its sterile amniotic sac.</vt:lpstr>
      <vt:lpstr>A) Syphilis  - still born if pregnant during the 1° or 2° stages  - congenital syphilis if pregnant during latent stage    which if untreated can lead to death of the    newborn</vt:lpstr>
      <vt:lpstr>B) Toxoplasmosis  - can lead to mental retardation, eye damage and hearing   loss  </vt:lpstr>
      <vt:lpstr>C) OTHER  Neisseria gonorrhoeae: neonatal blindness, blood and   joint infections   Listeria monocytogenes:   1st and 2nd trimesters – stillborn   3rd trimester – premature birth and infection</vt:lpstr>
      <vt:lpstr> Leptospira interrogans: congenital lepto or death   HIV: infection  death   Hepatitis B: chronic hepatitis  cirrhosis  liver cancer   Cytomegalovirus: mental retardation    Borrelia burgdorferi: stillborn   Candida albicans: thrush   </vt:lpstr>
      <vt:lpstr> Varicella-Herpes Zoster: complications in fetal     development is in first 20 weeks of     pregnancy   Streptococcus pyogenes (Group A): scarlet and rheumatic    fever   Streptococcus agalactiae (Group B): life threatening    blood infections and meningitis  </vt:lpstr>
      <vt:lpstr> D) Rubella (German measles): during the first trimester    can result in mental retardation, cataracts,    deafness and heart defects   E) Chlamydia: neonatal blindness   F) Herpes: can be fatal in the newborn</vt:lpstr>
      <vt:lpstr>SECOND LINE OF DEFENSE  - primarily consists of phagocytic white blood cells that attack antigens that got through the first line of defense - it is a non specific line of defense, trying to rid the body of any antigen that enters</vt:lpstr>
      <vt:lpstr>Your immune system’s second line of defense consist of the phagocytic leukocytes (WBC’s) and several other non-specific host defenses against antigens.</vt:lpstr>
      <vt:lpstr>What makes up your blood?   The fluid part of blood is called plasma or serum; plasma is the fluid   collected from unclotted blood, whiles serum is the fluid   collected from clotted blood.    - the fluid part of blood contains nutrients, antibodies and    hormones</vt:lpstr>
      <vt:lpstr>PowerPoint Presentation</vt:lpstr>
      <vt:lpstr>WHICH TUBE WOULD YOU USE TO COLLECT A BLOOD PLASMA SAMPLE?</vt:lpstr>
      <vt:lpstr>The lavender top tube’s EDTA prevents the blood in the collection tube from clotting, allowing the medical technologist to obtain plasma from the tube for various lab tests.</vt:lpstr>
      <vt:lpstr>Blood cells:   - Red Blood Cells (Erythrocytes)    - Platelets (Thrombocytes)   - White Blood Cells (Leukocytes)   </vt:lpstr>
      <vt:lpstr>There are 2 groups of leukocytes:   A) GRANULOCYTES (polymorphonuclear leukocytes)    NEUTROPHILS* – highly phagocytic that accumulate early in    an infection; they typically are the most numerous    leukocyte    EOSINOPHILS* - weakly phagocytic; commonly rise in    numbers due to worm and fungus infestations and    with allergies     BASOPHILS – not phagocytic; release histamines and other    chemicals during allergic responses    * = 2nd line of defense phagocytic leukocyte</vt:lpstr>
      <vt:lpstr>A neutrophil is a second line of defense cell.</vt:lpstr>
      <vt:lpstr>An eosinophil is a second line of defense cell.</vt:lpstr>
      <vt:lpstr>A basophil is not part of the second line of defense, and these leukocytes do not phagocytize.</vt:lpstr>
      <vt:lpstr> B) AGRANULOCYTES (mononuclear leukocytes)    MONOCYTES* are highly phagocytic cells, which when they    leave the blood and enter tissues are called     MACROPHAGES* (these commonly rise in numbers    during the later stages of an infection and are    antigen presenting cells to the third line of defense    LYMPHOCYTES – are not phagocytic and are a part of the    third line of defense.    - B lymphocytes make antibodies    - T lymphocytes are responsible for cell mediated     immunity</vt:lpstr>
      <vt:lpstr>A monocyte; these are called macrophages when they leave the circulatory system and enter the body’s tissues.  These cells are a part of the second line of defense.</vt:lpstr>
      <vt:lpstr>A lymphocyte is a third line of defense cell when it is a B or T lymphocyte.  Natural killer lymphocytes are part of the second line of defense.</vt:lpstr>
      <vt:lpstr>Inflammation (rubor, calor, dolor and tumor) involves cells of the  second line of defense.  - redness, heat, pain and swelling are the signs and symptoms   associated with the inflammatory response of the body.  - initially during inflammation, neutrophils arrive to attack foreign   antigens that broke through the first line of defense; near   the resolution of the inflammation, macrophages remove   the remaining antigens and dead cells.</vt:lpstr>
      <vt:lpstr>FEVER   - there are many causes of fever that have nothing to do   with an infection  - fevers due to infection typically are associated with   Gram negative bacteria releasing endotoxins   when the bacteria are phagocytized by    macrophages  - fevers rarely kill pathogenic microbes; fevers may slow   down the growth of some microbes and increase   the speed at which macrophages work</vt:lpstr>
      <vt:lpstr>Fever, due to infection, is often due to macrophages phagocytizing gram negative bacteria.  The bacteria release their LPS layer endotoxins which cause the macrophage to release pyrogenic chemicals (interleukin-1) into the blood.  These pyrogens circulate to the hypothalamus of your brain and reset your body’s temperature thermostat, raising your body’s temperature.</vt:lpstr>
      <vt:lpstr>INTERFERON   - interferon proteins are produced by cells of your body   that have been attacked by viruses  - these proteins circulate and warn neighboring cells of   the body that a virus is around, this allows these   neighboring cells to produce anti-viral proteins  - interferon is species specific but not virus specific    (therefore you can only use human interferon, not    interferon from other animals)  - stimulates natural killer cells  - is used today to treat some cancers, hepatitis C and   multiple sclerosis </vt:lpstr>
      <vt:lpstr>INTERFERON is like the “Paul Revere” of your immune system, warning neighboring cells that the cell producing the interferon has been attacked by a virus!!!</vt:lpstr>
      <vt:lpstr>Beta interferon is a protein which is found in minute quantities in living organisms.  How do you think they make enough pharmaceutical interferon for patients to use? </vt:lpstr>
      <vt:lpstr>NATURAL KILLER CELLS   - lymphocytes that are a part of the second line of    defense since they are not specific for one antigen  - they generally target cancerous cells and virally infected   cells of the body  - NKC’s use enzymes to destroy these abnormal cells</vt:lpstr>
      <vt:lpstr>Natural Killer cells are non-specific lymphocytes, placing them in the 2nd line of defense.</vt:lpstr>
      <vt:lpstr>THIRD LINE OF DEFENSE</vt:lpstr>
      <vt:lpstr>There are two categories of lymphocytes, each which develop  from stem cells in your bone marrow and which then  mature as they disperse in the blood and lymphatic  tissues; where each cell differentiates and matures  determines the type of lymphocyte that it will become.</vt:lpstr>
      <vt:lpstr>A) HUMORAL IMMUNITY   - B lymphocytes are responsible for “humoral” immunity  - Humoral immunity involves the use of antibodies  - B lymphocytes differentiate and mature in the bone marrow  - Antibodies (= immunoglobulins) are produced on the B cell surface   and are then carried through the body in the blood  - Antibodies are most effective against extracellular pathogens   (bacteria and viruses) as well as toxins  </vt:lpstr>
      <vt:lpstr>All blood cells arise from precursor stem cells in the bone marrow; B lymphocytes continue to differentiate and mature there.  Where do T lymphocytes differentiate and mature?</vt:lpstr>
      <vt:lpstr>There are 5 types of Antibodies (Immunoglobulins or Ig’s)   IgM:    - typically this is the first antibody produced after an antigen    is detected in the body; rising IgM antibodies    typically mean an infection is current.   IgG:    - make up about 80% of the circulating antibodies   - these antibodies pass through the placenta from mother    to fetus   - IgG antibodies rise in titer after IgM antibodies   - this is your main humoral defense against extracellular    bacteria and viruses as well as against toxins</vt:lpstr>
      <vt:lpstr>Antibodies are “Y” shaped proteins, which can occur singly, in dimers (IgA) or in pentamers (IgM).</vt:lpstr>
      <vt:lpstr> IgA:   - the main immunoglobulin of mucus (saliva, tears, semen,    intestinal mucus, etc.)   - COLOSTRUM milk contains massive amounts of IgA  to    help protect the newborn from enteric pathogens   IgD:   - few in number and not totally understood at this time   IgE:   - the “hypersensitivity” immunoglobulin   - responsible for Type 1 (immediate) hypersensitivities    - leads to allergies and asthma   - signs and symptoms arise rapidly and can result in shock    and death</vt:lpstr>
      <vt:lpstr>What antibodies are transferred to the newborn during its first 2-5 days of being fed breast milk, in colostrum?</vt:lpstr>
      <vt:lpstr>All mammals require colostrum for good neonatal health, which provides IgA antibodies from the mother. </vt:lpstr>
      <vt:lpstr>Allergens which can lead to a type 1 hypersensitivity(IgE).</vt:lpstr>
      <vt:lpstr>Common type 1 hypersensitivity (IgE) signs and symptoms begin with watery eyes, runny nose and an itchy throat.</vt:lpstr>
      <vt:lpstr>Type 1 hypersensitivities (IgE) can lead to anaphylactic shock and death.</vt:lpstr>
      <vt:lpstr>Many patients with severe type 1 (IgE) hypersensitivity reactions must carry an Epipen (epinephrine) on them to prevent anaphylaxis and shock when encountering their dangerous allergen.</vt:lpstr>
      <vt:lpstr>PowerPoint Presentation</vt:lpstr>
      <vt:lpstr>Antibodies are specific for only one antigen.  The different order of amino acids in each antigen binding site (ABS) of different antibodies gives each ABS the ability to recognize the shape of only one antigen.</vt:lpstr>
      <vt:lpstr>Antigenic cells have chemical markers, known as epitopes, which are what specifically combine with antibodies; the antibody doesn’t recognize the entire pathogen as foreign, it recognizes these chemical markers which fit into the antigen binding site of the antibody.</vt:lpstr>
      <vt:lpstr>PowerPoint Presentation</vt:lpstr>
      <vt:lpstr>Memory B cells: are long lived and transform to produce more    plasma cells upon each re-exposure to the    specific antigen that they target.  Plasma B cells: are short lived and secrete antibodies from their    surface.  </vt:lpstr>
      <vt:lpstr>ANTIBODIES work to eliminate antigens in several ways:   A) AGGLUTINATION (clumping of antigens)   B) OPSONIZATION (coating antigens to make them more delicious to     macrophages )    C) NEUTRALIZATION (coating antigens to block their attachment     sites)   D) COMPLEMENT FIXATION (antibodies attach to bacteria and form      holes in their cell walls resulting      in bacterial cell lysis) </vt:lpstr>
      <vt:lpstr>Antibodies do not phagocytize antigens, since antibodies are only proteins, they are not cells.  One method that antibodies use to attack antigens is to clump (agglutinate) the antigens together which makes it easier for macrophages to phagocytize the antigens.</vt:lpstr>
      <vt:lpstr>Another method antibodies use to destroy antigens is by opsonization where antigens covered by antibodies are highly desirable to macrophages.  Antigens covered by antibodies are more likely to be phagocytized than antigens without antibodies covering them.</vt:lpstr>
      <vt:lpstr>Antibodies can also neutralize viruses and toxins so that they can no longer attach to the cell structures the are require to attach to.  Once covered by antibodies, the antigenic particles are then opsonized.</vt:lpstr>
      <vt:lpstr>Bacteria, when attacked by antibodies, can attract cellular proteins called compliment proteins.  These proteins attach to the antigenic cells and create a doughnut hole in the cell membrane which results in cell lysis.</vt:lpstr>
      <vt:lpstr>THERE ARE GENERALLY 2 WAYS YOU CAN OBTAIN ANTIBODIES   Active Immunity   - this happens when the host is exposed the antigen directly    and makes their own antibodies   - Natural active immunity occurs when you get sick   - Artificial active immunity occurs through vaccination   - developing antibodies can take weeks to develop proper    antibody titers (levels)   - this type of immunity is ANAMNESTIC, SPECIFIC and    TOLERANT </vt:lpstr>
      <vt:lpstr>A vaccine is typically made of:   Dead pathogens  Attenuated (modified live) pathogens  Toxoids (denatured exotoxins)  Genetically engineered subunits of pathogens (epitopes)    </vt:lpstr>
      <vt:lpstr>In children, mothers donated antibodies (passive immunity)  usually last for up to 6 months; therefore, many  childhood vaccines start at 2 months, to allow time for  antibody titers (levels) to rise to protective levels.    </vt:lpstr>
      <vt:lpstr>PowerPoint Presentation</vt:lpstr>
      <vt:lpstr>How many vaccines will you get in your lifetime?</vt:lpstr>
      <vt:lpstr>CHILDHOOD VACCINES (ages 0-6 years)   HepB: hepatitis B  Rota: rotavirus diarrhea  DTaP: diphtheria, pertussis, tetanus  Hib: Haemophilus influenzae type B childhood meningitis  PCV: Pneumococcal vaccine for Strep pneumoniae  TIV: trivalent inactivated influenza vaccine  MMR: mumps, measles, rubella  Varicella: chicken pox  Hep A: hepatitis A  MCV4: meningococcal vaccine for Neisseria meningitidis  IPV: inactivated polio vaccine  </vt:lpstr>
      <vt:lpstr>PowerPoint Presentation</vt:lpstr>
      <vt:lpstr>WHAT ARE SOME OF THE REASONS PARENTS GIVE WHEN THEY CHOOSE NOT TO HAVE THEIR CHILDREN VACCINATED?</vt:lpstr>
      <vt:lpstr>7-18 years of age  Tdap: tetanus, pertussis, diphtheria  HPV: human papilloma virus (genital warts)  MCV4  Age 19 and over  Td: tetanus, diphtheria  Pneumococcal (polysaccharide): Strep pneumoniae   TIV  Zoster: shingles  Contraindicated in pregnant women  MMR, Varicella, Zoster  Vaccines for travel- consult the CDC website and your doctor; get vaccinated    at least one month before the trip   </vt:lpstr>
      <vt:lpstr>Passive Immunity  - this is when you get antibodies donated by an animal or    person who has had the disease  - this provides IMMEDIATE immunity  - this type of immunity is temporary; no memory cells exist    to make more antibodies  - Natural Passive immunity: IgA colostrum from mom and       IgG transplacental       transfer from mom  - Artificial Passive immunity: donated antiserum (serum       with antibodies: gamma       globulin, antitoxin and       antivenom are all       antisera)   </vt:lpstr>
      <vt:lpstr>Antiserum is serum with high concentrations of antibodies, made by a donor animal or person who has had the disease or who has been hyper sensitized through repeated low dose injections of the antigen over time.   Gamma globulin shots, antitoxin (tetanus antitoxin) and rabies antiserum are all examples of antisera.</vt:lpstr>
      <vt:lpstr>Snake antivenom (antivenin) is an antiserum, serum with antibodies to a specific snake venom.</vt:lpstr>
      <vt:lpstr>Active immunity can be either natural (when you get a disease) or artificial (when you get vaccinated to prevent a disease).  In either case you develop your own antibodies. Passive immunity can be either natural (colostrum and IgG transplacental antibodies) or artificial (receiving antiserum).  In these cases you do not develop your own antibodies.</vt:lpstr>
      <vt:lpstr>B. CELLULAR IMMUNITY</vt:lpstr>
      <vt:lpstr>Immunity from T lymphocytes  - more efficient against intracellular pathogens, protozoa, helminths   and fungal infections  - T lymphocytes come from bone marrow stem cells that    differentiate and mature in the THYMUS gland  - T cells have antigen specific T cell receptors  - T cells are the most numerous lymphocytes in the general    circulation  </vt:lpstr>
      <vt:lpstr>T lymphocytes differentiate and mature in the thymus gland.</vt:lpstr>
      <vt:lpstr>T lymphocytes are specific for a particular antigenic cell due to T cell receptors attached to the surface of the T cell.  Just like antibodies, these receptors are made of proteins and have a variable amino acid region, but they do not detach from the T cell.</vt:lpstr>
      <vt:lpstr>Each cell has chemical markers, called epitopes, which are what T cell receptors specifically target when attacking an antigen.</vt:lpstr>
      <vt:lpstr>There are 2 broad groups of T lymphocytes:    CD4:  Helper T cells   - the first to arrive and reject foreign tissue transplants   - HIV prefers to invade T helper cells   - Helper T cells stimulate B cells to make antibodies               Delayed Hypersensitivity T cells   - responsible for delayed hypersensitivites: red, itchy and    swollen skin several hours to days after exposure    to the antigen (Type 4 allergy)   - Tuberculin (PPD) skin test is based on a delayed allergic    response   - Poison ivy, cosmetic allergies, contact dermatitis</vt:lpstr>
      <vt:lpstr>HIV  binds specifically to cell surface molecular receptors of the T lymphocyte.</vt:lpstr>
      <vt:lpstr>Helper T cells stimulate B cells to make antibodies against antigens.</vt:lpstr>
      <vt:lpstr>Type 4 delayed hypersensitivity due to delayed hypersensitivity T cells.</vt:lpstr>
      <vt:lpstr>The tuberculin skin test relies upon delayed hypersensitivity T cells to cause the delayed response (redness and swelling) which are measured 48-72 hours after the intradermal PPD injection.</vt:lpstr>
      <vt:lpstr>Why is the United States one of the few countries that does not vaccinate with the Bacille Calmette Guerin (BCG) vaccine to prevent TB?</vt:lpstr>
      <vt:lpstr> CD8:  Cytotoxic  T cells   - antiviral and anticancer cells that are attracted to cells    tagged by helper T cells to cause the death of the    foreign cells   - chemicals released from cytotoxic T cells lyse the foreign    cells              Suppressor T cells   - regulate immune system homeostasis   - suppress activity of other immune cells when necessary</vt:lpstr>
      <vt:lpstr>Cytotoxic T lymphocytes attack cells marked by T helper cells as foreign (cancer cells, virally infected cells, foreign tissues and organs).  The cytotoxic t cell releases perforin proteins to destroy the cell.</vt:lpstr>
      <vt:lpstr>There are many interrelationships between all aspects of your immune system, providing a complex web of communication.   For example: macrophages are also Antigen Presenting Cells to the    3rd line of defense</vt:lpstr>
      <vt:lpstr>SEROLOGIC TESTING</vt:lpstr>
      <vt:lpstr>Serology is the study of blood serum and the antibodies and antigens which may be present in blood serum.  Today, other fluids, like semen, saliva, CSF, can also be analyzed for the presence of antibodies and antigens.  The presence of antibodies and antigens within these tested samples indicates exposure to an antigen, such as a bacterium, virus, protozoan or fungus.</vt:lpstr>
      <vt:lpstr>In serologic tests, we are looking for antigen-antibody interactions which indicate the exposure to a pathogen.  In all serologic tests, we want to have good specificity and good sensitivity.  </vt:lpstr>
      <vt:lpstr>With test specificity, we are looking for a test that will only detect the antigen or antibody that we are trying to diagnose and no closely related antigens or antibodies.  Serologic tests that have poor test specificity have high rates of false positive results.  </vt:lpstr>
      <vt:lpstr>With test sensitivity, we are looking for tests that can detect even the tiniest traces of antibody or antigen within the patient.  Serologic tests with poor test sensitivity have high rates of false negative results.  </vt:lpstr>
      <vt:lpstr>AGGLUTINATION TESTS  COMPLEMENT FIXATION TESTS  ELISA TESTS  FLUORESCENT ANTIBODY TESTS</vt:lpstr>
      <vt:lpstr>KNOW about the ELISA test!!!  Enzyme Linked ImmunoSorbent Assay test</vt:lpstr>
      <vt:lpstr>ELISA test red dots = antigen (disease) being tested for  yellow antibodies = antibodies from a patient positive for the infection being tested for blue asterisked antibodies = enzyme linked antibodies that attach to the antibody being test for in the patients serum substrate = the enzymes substrate; if the entire series of antibodies have attached (absorbed) to the well, then the enzyme linked antibody will cause the substrate to change colors and reveal a positive test result</vt:lpstr>
      <vt:lpstr>Common Questions about HIV Testing  http://www.youtube.com/watch?v=hjDPCoj4ElA&amp;feature=related </vt:lpstr>
      <vt:lpstr>PACKET 5 LEARNING OBJECTIVES  1.  Be able to differentiate between the words pathogen, infection, disease and virulence. 2.  Explain the difference between primary, opportunistic and attenuated pathogens. 3.  Be able to explain what has to happen for any microbe to infect a host and cause disease. 4.  Be able to distinguish between exotoxins and endotoxins; be able to give examples of how toxoids and  antitoxins work. 5.  Be able to distinguish between your immune system’s three lines of defense against antigenic attack. 6.  Explain what conditions reduce a person’s resistance to pathogenic disease. 7.  Explain what is meant by the terms: “individual”, “racial” and “species” resistance to disease. 8.  Be able to list the parts of the human body that are supposed to be sterile. 9.  For the parts of the body with a normal microbial flora, explain the mechanisms that limit infections for each  of those body parts. 10.  Review each of the pathogenic microbes, mentioned by organ systems in the packet, and cross reference  them in the  Pathogens handbook to know common names, scientific names, type of microbe,  mode of transmission, signs and symptoms, vaccines and other unique characteristics of each  pathogen. 11.  Explain what organisms are classified as STORCH and why they have that designation. 12.  Be able to explain the different components of your blood and differentiate the different leukocytes. 13.  Relate how inflammation, fevers, interferon and natural killer cells are classified as a part of your immune  system’s second line of defense. 14.  Be able to differentiate between the immune system’s third line humoral and cellular immunity.</vt:lpstr>
      <vt:lpstr>15.  Be able to draw the parts of an antibody, know about the five different types of antibodies and explain  how antibodies work to fight antigens. 16.  Be able to name the ways you acquire immunity naturally and artificially. 17.  Differentiate between the various kinds of vaccinations and be able to explain what vaccines are needed by  people of different ages. 18.  BE able to differentiate between the different types of T lymphocytes and explain the relationship between   T cells, B cells and macrophages. 19.  Define serology and give examples of what types of samples can be used in serologic testing. 20.  Differentiate between the concepts of serologic test specificity and test sensitivity. 21.  Be able to explain how ELISA testing works to identify a patient with HIV.</vt:lpstr>
      <vt:lpstr>CONGRATULATIONS,  you have completed the last lecture for the course. </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IMMUNE SYSTEM</dc:title>
  <dc:creator>Office of Information Technology</dc:creator>
  <cp:lastModifiedBy>Bob Gessner</cp:lastModifiedBy>
  <cp:revision>99</cp:revision>
  <dcterms:created xsi:type="dcterms:W3CDTF">2010-04-12T15:35:21Z</dcterms:created>
  <dcterms:modified xsi:type="dcterms:W3CDTF">2013-07-09T20:32:46Z</dcterms:modified>
</cp:coreProperties>
</file>